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3"/>
  </p:handoutMasterIdLst>
  <p:sldIdLst>
    <p:sldId id="256" r:id="rId2"/>
    <p:sldId id="291" r:id="rId3"/>
    <p:sldId id="293" r:id="rId4"/>
    <p:sldId id="292" r:id="rId5"/>
    <p:sldId id="294" r:id="rId6"/>
    <p:sldId id="283" r:id="rId7"/>
    <p:sldId id="269" r:id="rId8"/>
    <p:sldId id="295" r:id="rId9"/>
    <p:sldId id="264" r:id="rId10"/>
    <p:sldId id="270" r:id="rId11"/>
    <p:sldId id="284" r:id="rId12"/>
    <p:sldId id="299" r:id="rId13"/>
    <p:sldId id="273" r:id="rId14"/>
    <p:sldId id="277" r:id="rId15"/>
    <p:sldId id="298" r:id="rId16"/>
    <p:sldId id="285" r:id="rId17"/>
    <p:sldId id="259" r:id="rId18"/>
    <p:sldId id="286" r:id="rId19"/>
    <p:sldId id="289" r:id="rId20"/>
    <p:sldId id="263" r:id="rId21"/>
    <p:sldId id="290"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62" autoAdjust="0"/>
  </p:normalViewPr>
  <p:slideViewPr>
    <p:cSldViewPr snapToGrid="0">
      <p:cViewPr varScale="1">
        <p:scale>
          <a:sx n="64" d="100"/>
          <a:sy n="64" d="100"/>
        </p:scale>
        <p:origin x="180"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042A855-5043-49B5-B4AD-C5A8C5152DFA}" type="datetimeFigureOut">
              <a:rPr lang="en-GB" smtClean="0"/>
              <a:t>25/06/2018</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EFB46D8-786D-4603-B71D-5103328044F5}" type="slidenum">
              <a:rPr lang="en-GB" smtClean="0"/>
              <a:t>‹#›</a:t>
            </a:fld>
            <a:endParaRPr lang="en-GB"/>
          </a:p>
        </p:txBody>
      </p:sp>
    </p:spTree>
    <p:extLst>
      <p:ext uri="{BB962C8B-B14F-4D97-AF65-F5344CB8AC3E}">
        <p14:creationId xmlns:p14="http://schemas.microsoft.com/office/powerpoint/2010/main" val="260728755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7FDD6D1-6C97-4C5B-AED1-7CBB241B4DE5}" type="datetimeFigureOut">
              <a:rPr lang="en-GB" smtClean="0"/>
              <a:t>25/06/2018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790731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FDD6D1-6C97-4C5B-AED1-7CBB241B4DE5}" type="datetimeFigureOut">
              <a:rPr lang="en-GB" smtClean="0"/>
              <a:t>25/06/2018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2084332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FDD6D1-6C97-4C5B-AED1-7CBB241B4DE5}" type="datetimeFigureOut">
              <a:rPr lang="en-GB" smtClean="0"/>
              <a:t>25/06/2018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879977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7FDD6D1-6C97-4C5B-AED1-7CBB241B4DE5}" type="datetimeFigureOut">
              <a:rPr lang="en-GB" smtClean="0"/>
              <a:t>25/06/2018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363229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7FDD6D1-6C97-4C5B-AED1-7CBB241B4DE5}" type="datetimeFigureOut">
              <a:rPr lang="en-GB" smtClean="0"/>
              <a:t>25/06/2018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3726122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7FDD6D1-6C97-4C5B-AED1-7CBB241B4DE5}" type="datetimeFigureOut">
              <a:rPr lang="en-GB" smtClean="0"/>
              <a:t>25/06/2018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202532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FDD6D1-6C97-4C5B-AED1-7CBB241B4DE5}" type="datetimeFigureOut">
              <a:rPr lang="en-GB" smtClean="0"/>
              <a:t>25/06/2018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2581838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FDD6D1-6C97-4C5B-AED1-7CBB241B4DE5}" type="datetimeFigureOut">
              <a:rPr lang="en-GB" smtClean="0"/>
              <a:t>25/06/2018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1360676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FDD6D1-6C97-4C5B-AED1-7CBB241B4DE5}" type="datetimeFigureOut">
              <a:rPr lang="en-GB" smtClean="0"/>
              <a:t>25/06/2018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4217945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FDD6D1-6C97-4C5B-AED1-7CBB241B4DE5}" type="datetimeFigureOut">
              <a:rPr lang="en-GB" smtClean="0"/>
              <a:t>25/06/2018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1186751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FDD6D1-6C97-4C5B-AED1-7CBB241B4DE5}" type="datetimeFigureOut">
              <a:rPr lang="en-GB" smtClean="0"/>
              <a:t>25/06/2018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656478-A322-4641-96E9-DD58323EAD3A}" type="slidenum">
              <a:rPr lang="en-GB" smtClean="0"/>
              <a:t>‹#›</a:t>
            </a:fld>
            <a:endParaRPr lang="en-GB"/>
          </a:p>
        </p:txBody>
      </p:sp>
    </p:spTree>
    <p:extLst>
      <p:ext uri="{BB962C8B-B14F-4D97-AF65-F5344CB8AC3E}">
        <p14:creationId xmlns:p14="http://schemas.microsoft.com/office/powerpoint/2010/main" val="3702897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FDD6D1-6C97-4C5B-AED1-7CBB241B4DE5}" type="datetimeFigureOut">
              <a:rPr lang="en-GB" smtClean="0"/>
              <a:t>25/06/2018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656478-A322-4641-96E9-DD58323EAD3A}" type="slidenum">
              <a:rPr lang="en-GB" smtClean="0"/>
              <a:t>‹#›</a:t>
            </a:fld>
            <a:endParaRPr lang="en-GB"/>
          </a:p>
        </p:txBody>
      </p:sp>
    </p:spTree>
    <p:extLst>
      <p:ext uri="{BB962C8B-B14F-4D97-AF65-F5344CB8AC3E}">
        <p14:creationId xmlns:p14="http://schemas.microsoft.com/office/powerpoint/2010/main" val="50844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5.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xml"/><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5.xml"/><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idx="1"/>
          </p:nvPr>
        </p:nvSpPr>
        <p:spPr>
          <a:xfrm>
            <a:off x="838200" y="1530220"/>
            <a:ext cx="10515600" cy="4646743"/>
          </a:xfrm>
        </p:spPr>
        <p:txBody>
          <a:bodyPr>
            <a:normAutofit fontScale="77500" lnSpcReduction="20000"/>
          </a:bodyPr>
          <a:lstStyle/>
          <a:p>
            <a:pPr marL="0" indent="0" algn="ctr">
              <a:buNone/>
            </a:pPr>
            <a:endParaRPr lang="en-GB" sz="6600" dirty="0" smtClean="0"/>
          </a:p>
          <a:p>
            <a:pPr marL="0" indent="0" algn="ctr">
              <a:buNone/>
            </a:pPr>
            <a:r>
              <a:rPr lang="en-GB" sz="6600" dirty="0" err="1" smtClean="0"/>
              <a:t>नमस्ते</a:t>
            </a:r>
            <a:endParaRPr lang="en-GB" sz="6600" dirty="0"/>
          </a:p>
          <a:p>
            <a:pPr marL="0" indent="0" algn="ctr">
              <a:buNone/>
            </a:pPr>
            <a:endParaRPr lang="en-GB" sz="6500" dirty="0" smtClean="0">
              <a:solidFill>
                <a:srgbClr val="00B050"/>
              </a:solidFill>
              <a:latin typeface="Arial" panose="020B0604020202020204" pitchFamily="34" charset="0"/>
              <a:cs typeface="Arial" panose="020B0604020202020204" pitchFamily="34" charset="0"/>
            </a:endParaRPr>
          </a:p>
          <a:p>
            <a:pPr marL="0" indent="0" algn="ctr">
              <a:buNone/>
            </a:pPr>
            <a:r>
              <a:rPr lang="en-GB" sz="6500" dirty="0" smtClean="0">
                <a:solidFill>
                  <a:srgbClr val="00B050"/>
                </a:solidFill>
                <a:latin typeface="Arial" panose="020B0604020202020204" pitchFamily="34" charset="0"/>
                <a:cs typeface="Arial" panose="020B0604020202020204" pitchFamily="34" charset="0"/>
              </a:rPr>
              <a:t>Through my Window</a:t>
            </a:r>
          </a:p>
          <a:p>
            <a:pPr marL="0" indent="0" algn="ctr">
              <a:buNone/>
            </a:pPr>
            <a:r>
              <a:rPr lang="en-GB" sz="4800" dirty="0">
                <a:solidFill>
                  <a:srgbClr val="00B050"/>
                </a:solidFill>
                <a:latin typeface="Arial" panose="020B0604020202020204" pitchFamily="34" charset="0"/>
                <a:cs typeface="Arial" panose="020B0604020202020204" pitchFamily="34" charset="0"/>
              </a:rPr>
              <a:t/>
            </a:r>
            <a:br>
              <a:rPr lang="en-GB" sz="4800" dirty="0">
                <a:solidFill>
                  <a:srgbClr val="00B050"/>
                </a:solidFill>
                <a:latin typeface="Arial" panose="020B0604020202020204" pitchFamily="34" charset="0"/>
                <a:cs typeface="Arial" panose="020B0604020202020204" pitchFamily="34" charset="0"/>
              </a:rPr>
            </a:br>
            <a:r>
              <a:rPr lang="en-GB" sz="4800" dirty="0">
                <a:solidFill>
                  <a:srgbClr val="00B050"/>
                </a:solidFill>
                <a:latin typeface="Arial" panose="020B0604020202020204" pitchFamily="34" charset="0"/>
                <a:cs typeface="Arial" panose="020B0604020202020204" pitchFamily="34" charset="0"/>
              </a:rPr>
              <a:t>by Ash Class </a:t>
            </a:r>
            <a:br>
              <a:rPr lang="en-GB" sz="4800" dirty="0">
                <a:solidFill>
                  <a:srgbClr val="00B050"/>
                </a:solidFill>
                <a:latin typeface="Arial" panose="020B0604020202020204" pitchFamily="34" charset="0"/>
                <a:cs typeface="Arial" panose="020B0604020202020204" pitchFamily="34" charset="0"/>
              </a:rPr>
            </a:br>
            <a:r>
              <a:rPr lang="en-GB" sz="4800" dirty="0">
                <a:solidFill>
                  <a:srgbClr val="00B050"/>
                </a:solidFill>
                <a:latin typeface="Arial" panose="020B0604020202020204" pitchFamily="34" charset="0"/>
                <a:cs typeface="Arial" panose="020B0604020202020204" pitchFamily="34" charset="0"/>
              </a:rPr>
              <a:t>Year 4</a:t>
            </a:r>
            <a:br>
              <a:rPr lang="en-GB" sz="4800" dirty="0">
                <a:solidFill>
                  <a:srgbClr val="00B050"/>
                </a:solidFill>
                <a:latin typeface="Arial" panose="020B0604020202020204" pitchFamily="34" charset="0"/>
                <a:cs typeface="Arial" panose="020B0604020202020204" pitchFamily="34" charset="0"/>
              </a:rPr>
            </a:br>
            <a:r>
              <a:rPr lang="en-GB" sz="4800" dirty="0">
                <a:solidFill>
                  <a:srgbClr val="00B050"/>
                </a:solidFill>
                <a:latin typeface="Arial" panose="020B0604020202020204" pitchFamily="34" charset="0"/>
                <a:cs typeface="Arial" panose="020B0604020202020204" pitchFamily="34" charset="0"/>
              </a:rPr>
              <a:t>Fir Tree Junior School </a:t>
            </a:r>
          </a:p>
          <a:p>
            <a:endParaRPr lang="en-GB" dirty="0"/>
          </a:p>
        </p:txBody>
      </p:sp>
      <p:pic>
        <p:nvPicPr>
          <p:cNvPr id="2" name="Picture 1" descr="logonew.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646" y="0"/>
            <a:ext cx="2463700" cy="2300811"/>
          </a:xfrm>
          <a:prstGeom prst="rect">
            <a:avLst/>
          </a:prstGeom>
        </p:spPr>
      </p:pic>
      <p:pic>
        <p:nvPicPr>
          <p:cNvPr id="5" name="Picture 4" descr="logonew.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8300" y="32064"/>
            <a:ext cx="2463700" cy="2300811"/>
          </a:xfrm>
          <a:prstGeom prst="rect">
            <a:avLst/>
          </a:prstGeom>
        </p:spPr>
      </p:pic>
    </p:spTree>
    <p:extLst>
      <p:ext uri="{BB962C8B-B14F-4D97-AF65-F5344CB8AC3E}">
        <p14:creationId xmlns:p14="http://schemas.microsoft.com/office/powerpoint/2010/main" val="38137386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What we see on our way to school – the different paths people take  </a:t>
            </a:r>
            <a:endParaRPr lang="en-GB" b="0" dirty="0">
              <a:latin typeface="Arial" panose="020B0604020202020204" pitchFamily="34" charset="0"/>
              <a:cs typeface="Arial" panose="020B0604020202020204" pitchFamily="34" charset="0"/>
            </a:endParaRPr>
          </a:p>
        </p:txBody>
      </p:sp>
      <p:pic>
        <p:nvPicPr>
          <p:cNvPr id="8" name="Content Placeholder 7"/>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39788" y="1690688"/>
            <a:ext cx="4912784" cy="3684588"/>
          </a:xfrm>
        </p:spPr>
      </p:pic>
      <p:pic>
        <p:nvPicPr>
          <p:cNvPr id="9" name="Content Placeholder 8"/>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307402" y="1690688"/>
            <a:ext cx="4912784" cy="3684588"/>
          </a:xfrm>
        </p:spPr>
      </p:pic>
      <p:sp>
        <p:nvSpPr>
          <p:cNvPr id="3" name="TextBox 2"/>
          <p:cNvSpPr txBox="1"/>
          <p:nvPr/>
        </p:nvSpPr>
        <p:spPr>
          <a:xfrm>
            <a:off x="2083633" y="5681272"/>
            <a:ext cx="7754367" cy="646331"/>
          </a:xfrm>
          <a:prstGeom prst="rect">
            <a:avLst/>
          </a:prstGeom>
          <a:noFill/>
        </p:spPr>
        <p:txBody>
          <a:bodyPr wrap="none" rtlCol="0">
            <a:spAutoFit/>
          </a:bodyPr>
          <a:lstStyle/>
          <a:p>
            <a:r>
              <a:rPr lang="en-GB" sz="3600" dirty="0" smtClean="0"/>
              <a:t>What do you see on your way to school?</a:t>
            </a:r>
            <a:endParaRPr lang="en-GB" sz="3600" dirty="0"/>
          </a:p>
        </p:txBody>
      </p:sp>
    </p:spTree>
    <p:extLst>
      <p:ext uri="{BB962C8B-B14F-4D97-AF65-F5344CB8AC3E}">
        <p14:creationId xmlns:p14="http://schemas.microsoft.com/office/powerpoint/2010/main" val="9511445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Drawings of things we see on our way to school</a:t>
            </a:r>
            <a:endParaRPr lang="en-GB" b="0"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95108" y="1825625"/>
            <a:ext cx="5801784" cy="4351338"/>
          </a:xfrm>
        </p:spPr>
      </p:pic>
    </p:spTree>
    <p:extLst>
      <p:ext uri="{BB962C8B-B14F-4D97-AF65-F5344CB8AC3E}">
        <p14:creationId xmlns:p14="http://schemas.microsoft.com/office/powerpoint/2010/main" val="2427268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Our school entrance and car park</a:t>
            </a: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92466" y="1500735"/>
            <a:ext cx="4912784" cy="3684588"/>
          </a:xfrm>
        </p:spPr>
      </p:pic>
      <p:pic>
        <p:nvPicPr>
          <p:cNvPr id="8" name="Content Placeholder 7"/>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247441" y="1500735"/>
            <a:ext cx="4912784" cy="3684588"/>
          </a:xfrm>
        </p:spPr>
      </p:pic>
      <p:sp>
        <p:nvSpPr>
          <p:cNvPr id="4" name="TextBox 3"/>
          <p:cNvSpPr txBox="1"/>
          <p:nvPr/>
        </p:nvSpPr>
        <p:spPr>
          <a:xfrm>
            <a:off x="752122" y="5605304"/>
            <a:ext cx="10990637" cy="830997"/>
          </a:xfrm>
          <a:prstGeom prst="rect">
            <a:avLst/>
          </a:prstGeom>
          <a:noFill/>
        </p:spPr>
        <p:txBody>
          <a:bodyPr wrap="none" rtlCol="0">
            <a:spAutoFit/>
          </a:bodyPr>
          <a:lstStyle/>
          <a:p>
            <a:r>
              <a:rPr lang="en-GB" sz="2400" dirty="0" smtClean="0"/>
              <a:t>From the pictures you sent us, our schools are different but we all go to school to learn</a:t>
            </a:r>
          </a:p>
          <a:p>
            <a:r>
              <a:rPr lang="en-GB" sz="2400" dirty="0" smtClean="0"/>
              <a:t>We liked your school in the mountains</a:t>
            </a:r>
            <a:endParaRPr lang="en-GB" sz="2400" dirty="0"/>
          </a:p>
        </p:txBody>
      </p:sp>
    </p:spTree>
    <p:extLst>
      <p:ext uri="{BB962C8B-B14F-4D97-AF65-F5344CB8AC3E}">
        <p14:creationId xmlns:p14="http://schemas.microsoft.com/office/powerpoint/2010/main" val="3691609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7" y="218854"/>
            <a:ext cx="10515600" cy="693707"/>
          </a:xfrm>
        </p:spPr>
        <p:txBody>
          <a:bodyPr>
            <a:normAutofit fontScale="90000"/>
          </a:bodyPr>
          <a:lstStyle/>
          <a:p>
            <a:pPr algn="ctr"/>
            <a:r>
              <a:rPr lang="en-GB" b="0" dirty="0" smtClean="0">
                <a:latin typeface="Arial" panose="020B0604020202020204" pitchFamily="34" charset="0"/>
                <a:cs typeface="Arial" panose="020B0604020202020204" pitchFamily="34" charset="0"/>
              </a:rPr>
              <a:t>Weather in the UK </a:t>
            </a:r>
            <a:endParaRPr lang="en-GB" b="0" dirty="0">
              <a:latin typeface="Arial" panose="020B0604020202020204" pitchFamily="34" charset="0"/>
              <a:cs typeface="Arial" panose="020B0604020202020204" pitchFamily="34" charset="0"/>
            </a:endParaRPr>
          </a:p>
        </p:txBody>
      </p:sp>
      <p:sp>
        <p:nvSpPr>
          <p:cNvPr id="4" name="Text Placeholder 3"/>
          <p:cNvSpPr>
            <a:spLocks noGrp="1"/>
          </p:cNvSpPr>
          <p:nvPr>
            <p:ph type="body" idx="1"/>
          </p:nvPr>
        </p:nvSpPr>
        <p:spPr>
          <a:xfrm>
            <a:off x="33678" y="690714"/>
            <a:ext cx="5157787" cy="828120"/>
          </a:xfrm>
        </p:spPr>
        <p:txBody>
          <a:bodyPr>
            <a:normAutofit fontScale="32500" lnSpcReduction="20000"/>
          </a:bodyPr>
          <a:lstStyle/>
          <a:p>
            <a:pPr algn="ctr"/>
            <a:endParaRPr lang="en-GB" b="0" dirty="0" smtClean="0">
              <a:latin typeface="Arial" panose="020B0604020202020204" pitchFamily="34" charset="0"/>
              <a:cs typeface="Arial" panose="020B0604020202020204" pitchFamily="34" charset="0"/>
            </a:endParaRPr>
          </a:p>
          <a:p>
            <a:pPr algn="ctr"/>
            <a:endParaRPr lang="en-GB" sz="5100" b="0" dirty="0" smtClean="0">
              <a:latin typeface="Arial" panose="020B0604020202020204" pitchFamily="34" charset="0"/>
              <a:cs typeface="Arial" panose="020B0604020202020204" pitchFamily="34" charset="0"/>
            </a:endParaRPr>
          </a:p>
          <a:p>
            <a:pPr algn="ctr"/>
            <a:r>
              <a:rPr lang="en-GB" sz="5100" b="0" dirty="0" smtClean="0">
                <a:latin typeface="Arial" panose="020B0604020202020204" pitchFamily="34" charset="0"/>
                <a:cs typeface="Arial" panose="020B0604020202020204" pitchFamily="34" charset="0"/>
              </a:rPr>
              <a:t>School </a:t>
            </a:r>
            <a:r>
              <a:rPr lang="en-GB" sz="5100" b="0" dirty="0" smtClean="0">
                <a:latin typeface="Arial" panose="020B0604020202020204" pitchFamily="34" charset="0"/>
                <a:cs typeface="Arial" panose="020B0604020202020204" pitchFamily="34" charset="0"/>
              </a:rPr>
              <a:t>in the sunshine!</a:t>
            </a:r>
          </a:p>
          <a:p>
            <a:pPr algn="ctr"/>
            <a:endParaRPr lang="en-GB" b="0"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3350" y="1296987"/>
            <a:ext cx="4250928" cy="3684588"/>
          </a:xfrm>
        </p:spPr>
      </p:pic>
      <p:sp>
        <p:nvSpPr>
          <p:cNvPr id="6" name="Text Placeholder 5"/>
          <p:cNvSpPr>
            <a:spLocks noGrp="1"/>
          </p:cNvSpPr>
          <p:nvPr>
            <p:ph type="body" sz="quarter" idx="3"/>
          </p:nvPr>
        </p:nvSpPr>
        <p:spPr>
          <a:xfrm>
            <a:off x="8459866" y="882928"/>
            <a:ext cx="3053167" cy="443693"/>
          </a:xfrm>
        </p:spPr>
        <p:txBody>
          <a:bodyPr/>
          <a:lstStyle/>
          <a:p>
            <a:pPr algn="ctr"/>
            <a:r>
              <a:rPr lang="en-GB" b="0" dirty="0" smtClean="0">
                <a:latin typeface="Arial" panose="020B0604020202020204" pitchFamily="34" charset="0"/>
                <a:cs typeface="Arial" panose="020B0604020202020204" pitchFamily="34" charset="0"/>
              </a:rPr>
              <a:t>     </a:t>
            </a:r>
            <a:r>
              <a:rPr lang="en-GB" sz="2000" b="0" dirty="0" smtClean="0">
                <a:latin typeface="Arial" panose="020B0604020202020204" pitchFamily="34" charset="0"/>
                <a:cs typeface="Arial" panose="020B0604020202020204" pitchFamily="34" charset="0"/>
              </a:rPr>
              <a:t>School in the snow</a:t>
            </a:r>
            <a:endParaRPr lang="en-GB" sz="2000" b="0" dirty="0">
              <a:latin typeface="Arial" panose="020B0604020202020204" pitchFamily="34" charset="0"/>
              <a:cs typeface="Arial" panose="020B0604020202020204" pitchFamily="34" charset="0"/>
            </a:endParaRPr>
          </a:p>
        </p:txBody>
      </p:sp>
      <p:pic>
        <p:nvPicPr>
          <p:cNvPr id="8" name="Content Placeholder 7"/>
          <p:cNvPicPr>
            <a:picLocks noGrp="1" noChangeAspect="1"/>
          </p:cNvPicPr>
          <p:nvPr>
            <p:ph sz="quarter" idx="4"/>
          </p:nvPr>
        </p:nvPicPr>
        <p:blipFill rotWithShape="1">
          <a:blip r:embed="rId3" cstate="print">
            <a:extLst>
              <a:ext uri="{28A0092B-C50C-407E-A947-70E740481C1C}">
                <a14:useLocalDpi xmlns:a14="http://schemas.microsoft.com/office/drawing/2010/main" val="0"/>
              </a:ext>
            </a:extLst>
          </a:blip>
          <a:srcRect t="13947" b="13177"/>
          <a:stretch/>
        </p:blipFill>
        <p:spPr>
          <a:xfrm>
            <a:off x="8459866" y="1296987"/>
            <a:ext cx="3413973" cy="3684588"/>
          </a:xfrm>
        </p:spPr>
      </p:pic>
      <p:sp>
        <p:nvSpPr>
          <p:cNvPr id="3" name="TextBox 2"/>
          <p:cNvSpPr txBox="1"/>
          <p:nvPr/>
        </p:nvSpPr>
        <p:spPr>
          <a:xfrm>
            <a:off x="156181" y="5172349"/>
            <a:ext cx="4430809" cy="1015663"/>
          </a:xfrm>
          <a:prstGeom prst="rect">
            <a:avLst/>
          </a:prstGeom>
          <a:noFill/>
        </p:spPr>
        <p:txBody>
          <a:bodyPr wrap="square" rtlCol="0">
            <a:spAutoFit/>
          </a:bodyPr>
          <a:lstStyle/>
          <a:p>
            <a:r>
              <a:rPr lang="en-GB" sz="2000" dirty="0" smtClean="0"/>
              <a:t>It can get very hot here and it </a:t>
            </a:r>
            <a:r>
              <a:rPr lang="en-GB" sz="2000" dirty="0" smtClean="0"/>
              <a:t>can</a:t>
            </a:r>
          </a:p>
          <a:p>
            <a:r>
              <a:rPr lang="en-GB" sz="2000" dirty="0" smtClean="0"/>
              <a:t> </a:t>
            </a:r>
            <a:r>
              <a:rPr lang="en-GB" sz="2000" dirty="0" smtClean="0"/>
              <a:t>snow too in the winter. </a:t>
            </a:r>
          </a:p>
          <a:p>
            <a:r>
              <a:rPr lang="en-GB" sz="2000" dirty="0" smtClean="0"/>
              <a:t>What kind of weather do you have?</a:t>
            </a:r>
            <a:endParaRPr lang="en-GB" sz="2000" dirty="0"/>
          </a:p>
        </p:txBody>
      </p:sp>
      <p:pic>
        <p:nvPicPr>
          <p:cNvPr id="10" name="Content Placeholder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7107" y="3417756"/>
            <a:ext cx="4052759" cy="3440243"/>
          </a:xfrm>
          <a:prstGeom prst="rect">
            <a:avLst/>
          </a:prstGeom>
        </p:spPr>
      </p:pic>
      <p:sp>
        <p:nvSpPr>
          <p:cNvPr id="11" name="Text Placeholder 2"/>
          <p:cNvSpPr txBox="1">
            <a:spLocks/>
          </p:cNvSpPr>
          <p:nvPr/>
        </p:nvSpPr>
        <p:spPr>
          <a:xfrm>
            <a:off x="4334279" y="2417454"/>
            <a:ext cx="4125588" cy="1203623"/>
          </a:xfrm>
          <a:prstGeom prst="rect">
            <a:avLst/>
          </a:prstGeom>
        </p:spPr>
        <p:txBody>
          <a:bodyPr vert="horz" lIns="91440" tIns="45720" rIns="91440" bIns="45720" rtlCol="0" anchor="b">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sz="2000" b="0" dirty="0" smtClean="0">
                <a:latin typeface="Arial" panose="020B0604020202020204" pitchFamily="34" charset="0"/>
                <a:cs typeface="Arial" panose="020B0604020202020204" pitchFamily="34" charset="0"/>
              </a:rPr>
              <a:t>We learn all about the weather in </a:t>
            </a:r>
          </a:p>
          <a:p>
            <a:pPr algn="ctr"/>
            <a:r>
              <a:rPr lang="en-GB" sz="2000" b="0" dirty="0" smtClean="0">
                <a:latin typeface="Arial" panose="020B0604020202020204" pitchFamily="34" charset="0"/>
                <a:cs typeface="Arial" panose="020B0604020202020204" pitchFamily="34" charset="0"/>
              </a:rPr>
              <a:t>our country and across the world</a:t>
            </a:r>
          </a:p>
          <a:p>
            <a:pPr algn="ctr"/>
            <a:r>
              <a:rPr lang="en-GB" b="0" dirty="0" smtClean="0">
                <a:latin typeface="Arial" panose="020B0604020202020204" pitchFamily="34" charset="0"/>
                <a:cs typeface="Arial" panose="020B0604020202020204" pitchFamily="34" charset="0"/>
              </a:rPr>
              <a:t> </a:t>
            </a: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93370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365125"/>
            <a:ext cx="10515600" cy="936733"/>
          </a:xfrm>
        </p:spPr>
        <p:txBody>
          <a:bodyPr/>
          <a:lstStyle/>
          <a:p>
            <a:pPr algn="ctr"/>
            <a:r>
              <a:rPr lang="en-GB" b="0" dirty="0" smtClean="0">
                <a:latin typeface="Arial" panose="020B0604020202020204" pitchFamily="34" charset="0"/>
                <a:cs typeface="Arial" panose="020B0604020202020204" pitchFamily="34" charset="0"/>
              </a:rPr>
              <a:t>Our school agreement  </a:t>
            </a:r>
            <a:endParaRPr lang="en-GB" b="0"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78537" y="1482187"/>
            <a:ext cx="4912784" cy="3684588"/>
          </a:xfrm>
        </p:spPr>
      </p:pic>
      <p:pic>
        <p:nvPicPr>
          <p:cNvPr id="10" name="Content Placeholder 9"/>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rot="5400000">
            <a:off x="7104311" y="2096285"/>
            <a:ext cx="4912784" cy="3684588"/>
          </a:xfrm>
        </p:spPr>
      </p:pic>
      <p:sp>
        <p:nvSpPr>
          <p:cNvPr id="2" name="TextBox 1"/>
          <p:cNvSpPr txBox="1"/>
          <p:nvPr/>
        </p:nvSpPr>
        <p:spPr>
          <a:xfrm>
            <a:off x="778537" y="5641383"/>
            <a:ext cx="4888261" cy="523220"/>
          </a:xfrm>
          <a:prstGeom prst="rect">
            <a:avLst/>
          </a:prstGeom>
          <a:noFill/>
        </p:spPr>
        <p:txBody>
          <a:bodyPr wrap="none" rtlCol="0">
            <a:spAutoFit/>
          </a:bodyPr>
          <a:lstStyle/>
          <a:p>
            <a:r>
              <a:rPr lang="en-GB" sz="2800" dirty="0" smtClean="0"/>
              <a:t>What is your school agreement?</a:t>
            </a:r>
            <a:endParaRPr lang="en-GB" sz="2800" dirty="0"/>
          </a:p>
        </p:txBody>
      </p:sp>
    </p:spTree>
    <p:extLst>
      <p:ext uri="{BB962C8B-B14F-4D97-AF65-F5344CB8AC3E}">
        <p14:creationId xmlns:p14="http://schemas.microsoft.com/office/powerpoint/2010/main" val="14325301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Our Learning</a:t>
            </a:r>
            <a:endParaRPr lang="en-GB" b="0" dirty="0">
              <a:latin typeface="Arial" panose="020B0604020202020204" pitchFamily="34" charset="0"/>
              <a:cs typeface="Arial" panose="020B0604020202020204" pitchFamily="34" charset="0"/>
            </a:endParaRPr>
          </a:p>
        </p:txBody>
      </p:sp>
      <p:sp>
        <p:nvSpPr>
          <p:cNvPr id="5" name="Text Placeholder 4"/>
          <p:cNvSpPr>
            <a:spLocks noGrp="1"/>
          </p:cNvSpPr>
          <p:nvPr>
            <p:ph type="body" idx="1"/>
          </p:nvPr>
        </p:nvSpPr>
        <p:spPr/>
        <p:txBody>
          <a:bodyPr/>
          <a:lstStyle/>
          <a:p>
            <a:pPr algn="ctr"/>
            <a:r>
              <a:rPr lang="en-GB" b="0" dirty="0" smtClean="0">
                <a:latin typeface="Arial" panose="020B0604020202020204" pitchFamily="34" charset="0"/>
                <a:cs typeface="Arial" panose="020B0604020202020204" pitchFamily="34" charset="0"/>
              </a:rPr>
              <a:t>Science experiments </a:t>
            </a:r>
          </a:p>
          <a:p>
            <a:pPr algn="ctr"/>
            <a:endParaRPr lang="en-GB" b="0"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962289" y="2505075"/>
            <a:ext cx="4912784" cy="3684588"/>
          </a:xfrm>
        </p:spPr>
      </p:pic>
      <p:sp>
        <p:nvSpPr>
          <p:cNvPr id="7" name="Text Placeholder 6"/>
          <p:cNvSpPr>
            <a:spLocks noGrp="1"/>
          </p:cNvSpPr>
          <p:nvPr>
            <p:ph type="body" sz="quarter" idx="3"/>
          </p:nvPr>
        </p:nvSpPr>
        <p:spPr>
          <a:xfrm>
            <a:off x="6172200" y="1489922"/>
            <a:ext cx="5183188" cy="1215920"/>
          </a:xfrm>
        </p:spPr>
        <p:txBody>
          <a:bodyPr>
            <a:normAutofit/>
          </a:bodyPr>
          <a:lstStyle/>
          <a:p>
            <a:pPr algn="ctr"/>
            <a:endParaRPr lang="en-GB" b="0" dirty="0" smtClean="0">
              <a:latin typeface="Arial" panose="020B0604020202020204" pitchFamily="34" charset="0"/>
              <a:cs typeface="Arial" panose="020B0604020202020204" pitchFamily="34" charset="0"/>
            </a:endParaRPr>
          </a:p>
          <a:p>
            <a:pPr algn="ctr"/>
            <a:endParaRPr lang="en-GB" b="0" dirty="0">
              <a:latin typeface="Arial" panose="020B0604020202020204" pitchFamily="34" charset="0"/>
              <a:cs typeface="Arial" panose="020B0604020202020204" pitchFamily="34" charset="0"/>
            </a:endParaRPr>
          </a:p>
        </p:txBody>
      </p:sp>
      <p:pic>
        <p:nvPicPr>
          <p:cNvPr id="8" name="Content Placeholder 7"/>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307383" y="2506100"/>
            <a:ext cx="4912822" cy="3682538"/>
          </a:xfrm>
        </p:spPr>
      </p:pic>
      <p:sp>
        <p:nvSpPr>
          <p:cNvPr id="3" name="Rectangle 2"/>
          <p:cNvSpPr/>
          <p:nvPr/>
        </p:nvSpPr>
        <p:spPr>
          <a:xfrm>
            <a:off x="6180000" y="1630345"/>
            <a:ext cx="4945586" cy="461665"/>
          </a:xfrm>
          <a:prstGeom prst="rect">
            <a:avLst/>
          </a:prstGeom>
        </p:spPr>
        <p:txBody>
          <a:bodyPr wrap="none">
            <a:spAutoFit/>
          </a:bodyPr>
          <a:lstStyle/>
          <a:p>
            <a:pPr algn="ctr"/>
            <a:r>
              <a:rPr lang="en-GB" sz="2000" dirty="0" smtClean="0">
                <a:latin typeface="Arial" panose="020B0604020202020204" pitchFamily="34" charset="0"/>
                <a:cs typeface="Arial" panose="020B0604020202020204" pitchFamily="34" charset="0"/>
              </a:rPr>
              <a:t> </a:t>
            </a:r>
            <a:r>
              <a:rPr lang="en-GB" sz="2400" dirty="0" smtClean="0">
                <a:latin typeface="Arial" panose="020B0604020202020204" pitchFamily="34" charset="0"/>
                <a:cs typeface="Arial" panose="020B0604020202020204" pitchFamily="34" charset="0"/>
              </a:rPr>
              <a:t>Using </a:t>
            </a:r>
            <a:r>
              <a:rPr lang="en-GB" sz="2400" dirty="0">
                <a:latin typeface="Arial" panose="020B0604020202020204" pitchFamily="34" charset="0"/>
                <a:cs typeface="Arial" panose="020B0604020202020204" pitchFamily="34" charset="0"/>
              </a:rPr>
              <a:t>resources to help our maths</a:t>
            </a:r>
          </a:p>
        </p:txBody>
      </p:sp>
    </p:spTree>
    <p:extLst>
      <p:ext uri="{BB962C8B-B14F-4D97-AF65-F5344CB8AC3E}">
        <p14:creationId xmlns:p14="http://schemas.microsoft.com/office/powerpoint/2010/main" val="14810949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714167"/>
          </a:xfrm>
        </p:spPr>
        <p:txBody>
          <a:bodyPr/>
          <a:lstStyle/>
          <a:p>
            <a:endParaRPr lang="en-GB" dirty="0"/>
          </a:p>
        </p:txBody>
      </p:sp>
      <p:pic>
        <p:nvPicPr>
          <p:cNvPr id="7" name="Content Placeholder 9"/>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7159872" y="1079292"/>
            <a:ext cx="4912822" cy="3682538"/>
          </a:xfrm>
        </p:spPr>
      </p:pic>
      <p:sp>
        <p:nvSpPr>
          <p:cNvPr id="8" name="Text Placeholder 6"/>
          <p:cNvSpPr>
            <a:spLocks noGrp="1"/>
          </p:cNvSpPr>
          <p:nvPr>
            <p:ph type="body" sz="quarter" idx="3"/>
          </p:nvPr>
        </p:nvSpPr>
        <p:spPr>
          <a:xfrm>
            <a:off x="6489441" y="126211"/>
            <a:ext cx="5183188" cy="1110990"/>
          </a:xfrm>
        </p:spPr>
        <p:txBody>
          <a:bodyPr>
            <a:normAutofit fontScale="40000" lnSpcReduction="20000"/>
          </a:bodyPr>
          <a:lstStyle/>
          <a:p>
            <a:pPr algn="ctr"/>
            <a:endParaRPr lang="en-GB" b="0" dirty="0" smtClean="0">
              <a:latin typeface="Arial" panose="020B0604020202020204" pitchFamily="34" charset="0"/>
              <a:cs typeface="Arial" panose="020B0604020202020204" pitchFamily="34" charset="0"/>
            </a:endParaRPr>
          </a:p>
          <a:p>
            <a:pPr algn="ctr"/>
            <a:r>
              <a:rPr lang="en-GB" sz="5100" b="0" dirty="0" smtClean="0">
                <a:latin typeface="Arial" panose="020B0604020202020204" pitchFamily="34" charset="0"/>
                <a:cs typeface="Arial" panose="020B0604020202020204" pitchFamily="34" charset="0"/>
              </a:rPr>
              <a:t>Class artwork – everyone drew a feather to make this beautiful peacock</a:t>
            </a:r>
          </a:p>
          <a:p>
            <a:pPr algn="ctr"/>
            <a:r>
              <a:rPr lang="en-GB" sz="5100" b="0" dirty="0" smtClean="0">
                <a:latin typeface="Arial" panose="020B0604020202020204" pitchFamily="34" charset="0"/>
                <a:cs typeface="Arial" panose="020B0604020202020204" pitchFamily="34" charset="0"/>
              </a:rPr>
              <a:t>The bird of India</a:t>
            </a:r>
          </a:p>
          <a:p>
            <a:pPr algn="ctr"/>
            <a:endParaRPr lang="en-GB" b="0" dirty="0">
              <a:latin typeface="Arial" panose="020B0604020202020204" pitchFamily="34" charset="0"/>
              <a:cs typeface="Arial" panose="020B0604020202020204" pitchFamily="34" charset="0"/>
            </a:endParaRPr>
          </a:p>
        </p:txBody>
      </p:sp>
      <p:pic>
        <p:nvPicPr>
          <p:cNvPr id="9" name="Content Placeholder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122482" y="448098"/>
            <a:ext cx="4912822" cy="3682538"/>
          </a:xfrm>
        </p:spPr>
      </p:pic>
      <p:sp>
        <p:nvSpPr>
          <p:cNvPr id="10" name="Text Placeholder 4"/>
          <p:cNvSpPr>
            <a:spLocks noGrp="1"/>
          </p:cNvSpPr>
          <p:nvPr>
            <p:ph type="body" idx="1"/>
          </p:nvPr>
        </p:nvSpPr>
        <p:spPr>
          <a:xfrm>
            <a:off x="0" y="50332"/>
            <a:ext cx="5157787" cy="823912"/>
          </a:xfrm>
        </p:spPr>
        <p:txBody>
          <a:bodyPr/>
          <a:lstStyle/>
          <a:p>
            <a:pPr algn="ctr"/>
            <a:r>
              <a:rPr lang="en-GB" b="0" dirty="0" smtClean="0">
                <a:latin typeface="Arial" panose="020B0604020202020204" pitchFamily="34" charset="0"/>
                <a:cs typeface="Arial" panose="020B0604020202020204" pitchFamily="34" charset="0"/>
              </a:rPr>
              <a:t>We learn how to play the cornet </a:t>
            </a:r>
          </a:p>
          <a:p>
            <a:pPr algn="ctr"/>
            <a:endParaRPr lang="en-GB" b="0" dirty="0">
              <a:latin typeface="Arial" panose="020B0604020202020204" pitchFamily="34" charset="0"/>
              <a:cs typeface="Arial" panose="020B0604020202020204" pitchFamily="34" charset="0"/>
            </a:endParaRPr>
          </a:p>
        </p:txBody>
      </p:sp>
      <p:pic>
        <p:nvPicPr>
          <p:cNvPr id="11" name="Content Placeholder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33664" y="4063344"/>
            <a:ext cx="3726207" cy="2794655"/>
          </a:xfrm>
          <a:prstGeom prst="rect">
            <a:avLst/>
          </a:prstGeom>
        </p:spPr>
      </p:pic>
      <p:sp>
        <p:nvSpPr>
          <p:cNvPr id="12" name="Text Placeholder 4"/>
          <p:cNvSpPr txBox="1">
            <a:spLocks/>
          </p:cNvSpPr>
          <p:nvPr/>
        </p:nvSpPr>
        <p:spPr>
          <a:xfrm>
            <a:off x="122482" y="4761830"/>
            <a:ext cx="3311181" cy="1097794"/>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smtClean="0">
                <a:latin typeface="Arial" panose="020B0604020202020204" pitchFamily="34" charset="0"/>
                <a:cs typeface="Arial" panose="020B0604020202020204" pitchFamily="34" charset="0"/>
              </a:rPr>
              <a:t>Working on our computer</a:t>
            </a: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6480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idx="1"/>
          </p:nvPr>
        </p:nvSpPr>
        <p:spPr>
          <a:xfrm>
            <a:off x="373257" y="368236"/>
            <a:ext cx="5157787" cy="1572014"/>
          </a:xfrm>
        </p:spPr>
        <p:txBody>
          <a:bodyPr>
            <a:normAutofit/>
          </a:bodyPr>
          <a:lstStyle/>
          <a:p>
            <a:pPr algn="ctr"/>
            <a:r>
              <a:rPr lang="en-GB" sz="2000" b="0" dirty="0">
                <a:latin typeface="Arial" panose="020B0604020202020204" pitchFamily="34" charset="0"/>
                <a:cs typeface="Arial" panose="020B0604020202020204" pitchFamily="34" charset="0"/>
              </a:rPr>
              <a:t>O</a:t>
            </a:r>
            <a:r>
              <a:rPr lang="en-GB" sz="2000" b="0" dirty="0" smtClean="0">
                <a:latin typeface="Arial" panose="020B0604020202020204" pitchFamily="34" charset="0"/>
                <a:cs typeface="Arial" panose="020B0604020202020204" pitchFamily="34" charset="0"/>
              </a:rPr>
              <a:t>pen </a:t>
            </a:r>
            <a:r>
              <a:rPr lang="en-GB" sz="2000" b="0" dirty="0" smtClean="0">
                <a:latin typeface="Arial" panose="020B0604020202020204" pitchFamily="34" charset="0"/>
                <a:cs typeface="Arial" panose="020B0604020202020204" pitchFamily="34" charset="0"/>
              </a:rPr>
              <a:t>morning when all the parents see what we are learning about </a:t>
            </a:r>
          </a:p>
          <a:p>
            <a:pPr algn="ct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5758" y="1940250"/>
            <a:ext cx="4912784" cy="3684588"/>
          </a:xfrm>
        </p:spPr>
      </p:pic>
      <p:sp>
        <p:nvSpPr>
          <p:cNvPr id="11" name="Text Placeholder 10"/>
          <p:cNvSpPr>
            <a:spLocks noGrp="1"/>
          </p:cNvSpPr>
          <p:nvPr>
            <p:ph type="body" sz="quarter" idx="3"/>
          </p:nvPr>
        </p:nvSpPr>
        <p:spPr>
          <a:xfrm>
            <a:off x="6308716" y="734518"/>
            <a:ext cx="5183188" cy="984550"/>
          </a:xfrm>
        </p:spPr>
        <p:txBody>
          <a:bodyPr>
            <a:normAutofit fontScale="92500" lnSpcReduction="10000"/>
          </a:bodyPr>
          <a:lstStyle/>
          <a:p>
            <a:pPr algn="ctr"/>
            <a:r>
              <a:rPr lang="en-GB" sz="2200" b="0" dirty="0" smtClean="0">
                <a:latin typeface="Arial" panose="020B0604020202020204" pitchFamily="34" charset="0"/>
                <a:cs typeface="Arial" panose="020B0604020202020204" pitchFamily="34" charset="0"/>
              </a:rPr>
              <a:t>World Book Day – we </a:t>
            </a:r>
            <a:r>
              <a:rPr lang="en-GB" sz="2200" b="0" dirty="0" smtClean="0">
                <a:latin typeface="Arial" panose="020B0604020202020204" pitchFamily="34" charset="0"/>
                <a:cs typeface="Arial" panose="020B0604020202020204" pitchFamily="34" charset="0"/>
              </a:rPr>
              <a:t>came </a:t>
            </a:r>
            <a:r>
              <a:rPr lang="en-GB" sz="2200" b="0" dirty="0" smtClean="0">
                <a:latin typeface="Arial" panose="020B0604020202020204" pitchFamily="34" charset="0"/>
                <a:cs typeface="Arial" panose="020B0604020202020204" pitchFamily="34" charset="0"/>
              </a:rPr>
              <a:t>to school dressed as our favourite book character</a:t>
            </a:r>
          </a:p>
          <a:p>
            <a:pPr algn="ctr"/>
            <a:r>
              <a:rPr lang="en-GB" b="0" dirty="0" smtClean="0">
                <a:latin typeface="Arial" panose="020B0604020202020204" pitchFamily="34" charset="0"/>
                <a:cs typeface="Arial" panose="020B0604020202020204" pitchFamily="34" charset="0"/>
              </a:rPr>
              <a:t> </a:t>
            </a:r>
            <a:endParaRPr lang="en-GB" b="0" dirty="0">
              <a:latin typeface="Arial" panose="020B0604020202020204" pitchFamily="34" charset="0"/>
              <a:cs typeface="Arial" panose="020B0604020202020204" pitchFamily="34" charset="0"/>
            </a:endParaRPr>
          </a:p>
        </p:txBody>
      </p:sp>
      <p:pic>
        <p:nvPicPr>
          <p:cNvPr id="8" name="Content Placeholder 7"/>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445232" y="1940250"/>
            <a:ext cx="4910156" cy="3684588"/>
          </a:xfrm>
        </p:spPr>
      </p:pic>
    </p:spTree>
    <p:extLst>
      <p:ext uri="{BB962C8B-B14F-4D97-AF65-F5344CB8AC3E}">
        <p14:creationId xmlns:p14="http://schemas.microsoft.com/office/powerpoint/2010/main" val="6352248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7" y="279918"/>
            <a:ext cx="5157787" cy="1428961"/>
          </a:xfrm>
        </p:spPr>
        <p:txBody>
          <a:bodyPr>
            <a:normAutofit fontScale="47500" lnSpcReduction="20000"/>
          </a:bodyPr>
          <a:lstStyle/>
          <a:p>
            <a:pPr algn="ctr"/>
            <a:endParaRPr lang="en-GB" b="0" dirty="0" smtClean="0">
              <a:latin typeface="Arial" panose="020B0604020202020204" pitchFamily="34" charset="0"/>
              <a:cs typeface="Arial" panose="020B0604020202020204" pitchFamily="34" charset="0"/>
            </a:endParaRPr>
          </a:p>
          <a:p>
            <a:pPr algn="ctr">
              <a:lnSpc>
                <a:spcPct val="120000"/>
              </a:lnSpc>
            </a:pPr>
            <a:r>
              <a:rPr lang="en-GB" sz="3800" b="0" dirty="0" smtClean="0">
                <a:latin typeface="Arial" panose="020B0604020202020204" pitchFamily="34" charset="0"/>
                <a:cs typeface="Arial" panose="020B0604020202020204" pitchFamily="34" charset="0"/>
              </a:rPr>
              <a:t>We went to a place called Hill End to learn all about being Anglo Saxons and Vikings (History</a:t>
            </a:r>
            <a:r>
              <a:rPr lang="en-GB" sz="3800" b="0" dirty="0" smtClean="0">
                <a:latin typeface="Arial" panose="020B0604020202020204" pitchFamily="34" charset="0"/>
                <a:cs typeface="Arial" panose="020B0604020202020204" pitchFamily="34" charset="0"/>
              </a:rPr>
              <a:t>). They were the first settlers in England</a:t>
            </a:r>
            <a:endParaRPr lang="en-GB" sz="3800" b="0" dirty="0" smtClean="0">
              <a:latin typeface="Arial" panose="020B0604020202020204" pitchFamily="34" charset="0"/>
              <a:cs typeface="Arial" panose="020B0604020202020204" pitchFamily="34" charset="0"/>
            </a:endParaRPr>
          </a:p>
          <a:p>
            <a:pPr algn="ctr"/>
            <a:endParaRPr lang="en-GB" sz="2800"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39787" y="1433431"/>
            <a:ext cx="4912784" cy="4183597"/>
          </a:xfrm>
        </p:spPr>
      </p:pic>
      <p:pic>
        <p:nvPicPr>
          <p:cNvPr id="9" name="Content Placeholder 7"/>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306709" y="1388155"/>
            <a:ext cx="4914167" cy="4183597"/>
          </a:xfrm>
        </p:spPr>
      </p:pic>
      <p:sp>
        <p:nvSpPr>
          <p:cNvPr id="10" name="Text Placeholder 4"/>
          <p:cNvSpPr>
            <a:spLocks noGrp="1"/>
          </p:cNvSpPr>
          <p:nvPr>
            <p:ph type="body" sz="quarter" idx="3"/>
          </p:nvPr>
        </p:nvSpPr>
        <p:spPr>
          <a:xfrm>
            <a:off x="6172198" y="504312"/>
            <a:ext cx="5183188" cy="758568"/>
          </a:xfrm>
        </p:spPr>
        <p:txBody>
          <a:bodyPr>
            <a:normAutofit/>
          </a:bodyPr>
          <a:lstStyle/>
          <a:p>
            <a:pPr algn="ctr"/>
            <a:r>
              <a:rPr lang="en-GB" sz="1800" b="0" dirty="0" smtClean="0">
                <a:latin typeface="Arial" panose="020B0604020202020204" pitchFamily="34" charset="0"/>
                <a:cs typeface="Arial" panose="020B0604020202020204" pitchFamily="34" charset="0"/>
              </a:rPr>
              <a:t>We went to the river to learn about rivers and we visited a museum</a:t>
            </a:r>
            <a:endParaRPr lang="en-GB" sz="1800" b="0" dirty="0">
              <a:latin typeface="Arial" panose="020B0604020202020204" pitchFamily="34" charset="0"/>
              <a:cs typeface="Arial" panose="020B0604020202020204" pitchFamily="34" charset="0"/>
            </a:endParaRPr>
          </a:p>
        </p:txBody>
      </p:sp>
      <p:sp>
        <p:nvSpPr>
          <p:cNvPr id="6" name="TextBox 5"/>
          <p:cNvSpPr txBox="1"/>
          <p:nvPr/>
        </p:nvSpPr>
        <p:spPr>
          <a:xfrm>
            <a:off x="839787" y="5822302"/>
            <a:ext cx="10479664" cy="830997"/>
          </a:xfrm>
          <a:prstGeom prst="rect">
            <a:avLst/>
          </a:prstGeom>
          <a:noFill/>
        </p:spPr>
        <p:txBody>
          <a:bodyPr wrap="none" rtlCol="0">
            <a:spAutoFit/>
          </a:bodyPr>
          <a:lstStyle/>
          <a:p>
            <a:r>
              <a:rPr lang="en-GB" sz="2400" dirty="0" smtClean="0"/>
              <a:t>We go on visits to different places. Do you visit other places around your school to </a:t>
            </a:r>
          </a:p>
          <a:p>
            <a:r>
              <a:rPr lang="en-GB" sz="2400" dirty="0" smtClean="0"/>
              <a:t>learn new things?</a:t>
            </a:r>
            <a:endParaRPr lang="en-GB" sz="2400" dirty="0"/>
          </a:p>
        </p:txBody>
      </p:sp>
    </p:spTree>
    <p:extLst>
      <p:ext uri="{BB962C8B-B14F-4D97-AF65-F5344CB8AC3E}">
        <p14:creationId xmlns:p14="http://schemas.microsoft.com/office/powerpoint/2010/main" val="30961688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929391"/>
            <a:ext cx="5157787" cy="1275882"/>
          </a:xfrm>
        </p:spPr>
        <p:txBody>
          <a:bodyPr/>
          <a:lstStyle/>
          <a:p>
            <a:pPr algn="ctr"/>
            <a:r>
              <a:rPr lang="en-GB" b="0" dirty="0" smtClean="0">
                <a:latin typeface="Arial" panose="020B0604020202020204" pitchFamily="34" charset="0"/>
                <a:cs typeface="Arial" panose="020B0604020202020204" pitchFamily="34" charset="0"/>
              </a:rPr>
              <a:t>Wearing our Christmas hats and eating our Christmas dinner </a:t>
            </a:r>
          </a:p>
          <a:p>
            <a:pPr algn="ct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39788" y="1845508"/>
            <a:ext cx="4912784" cy="3684588"/>
          </a:xfrm>
        </p:spPr>
      </p:pic>
      <p:pic>
        <p:nvPicPr>
          <p:cNvPr id="9" name="Content Placeholder 9"/>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172200" y="1845508"/>
            <a:ext cx="4912822" cy="3682538"/>
          </a:xfrm>
        </p:spPr>
      </p:pic>
      <p:sp>
        <p:nvSpPr>
          <p:cNvPr id="10" name="Text Placeholder 4"/>
          <p:cNvSpPr>
            <a:spLocks noGrp="1"/>
          </p:cNvSpPr>
          <p:nvPr>
            <p:ph type="body" sz="quarter" idx="3"/>
          </p:nvPr>
        </p:nvSpPr>
        <p:spPr>
          <a:xfrm>
            <a:off x="6172200" y="929390"/>
            <a:ext cx="5183188" cy="1275882"/>
          </a:xfrm>
        </p:spPr>
        <p:txBody>
          <a:bodyPr>
            <a:noAutofit/>
          </a:bodyPr>
          <a:lstStyle/>
          <a:p>
            <a:pPr algn="ctr"/>
            <a:r>
              <a:rPr lang="en-GB" b="0" dirty="0" smtClean="0">
                <a:latin typeface="Arial" panose="020B0604020202020204" pitchFamily="34" charset="0"/>
                <a:cs typeface="Arial" panose="020B0604020202020204" pitchFamily="34" charset="0"/>
              </a:rPr>
              <a:t>In art we made cards to sell at our Christmas Craft Fayre</a:t>
            </a:r>
          </a:p>
          <a:p>
            <a:pPr algn="ctr"/>
            <a:r>
              <a:rPr lang="en-GB" b="0" dirty="0" smtClean="0">
                <a:latin typeface="Arial" panose="020B0604020202020204" pitchFamily="34" charset="0"/>
                <a:cs typeface="Arial" panose="020B0604020202020204" pitchFamily="34" charset="0"/>
              </a:rPr>
              <a:t> </a:t>
            </a:r>
            <a:endParaRPr lang="en-GB" b="0" dirty="0">
              <a:latin typeface="Arial" panose="020B0604020202020204" pitchFamily="34" charset="0"/>
              <a:cs typeface="Arial" panose="020B0604020202020204" pitchFamily="34" charset="0"/>
            </a:endParaRPr>
          </a:p>
        </p:txBody>
      </p:sp>
      <p:sp>
        <p:nvSpPr>
          <p:cNvPr id="4" name="TextBox 3"/>
          <p:cNvSpPr txBox="1"/>
          <p:nvPr/>
        </p:nvSpPr>
        <p:spPr>
          <a:xfrm>
            <a:off x="3837482" y="6086007"/>
            <a:ext cx="3654783" cy="461665"/>
          </a:xfrm>
          <a:prstGeom prst="rect">
            <a:avLst/>
          </a:prstGeom>
          <a:noFill/>
        </p:spPr>
        <p:txBody>
          <a:bodyPr wrap="none" rtlCol="0">
            <a:spAutoFit/>
          </a:bodyPr>
          <a:lstStyle/>
          <a:p>
            <a:r>
              <a:rPr lang="en-GB" sz="2400" dirty="0" smtClean="0"/>
              <a:t>What did you do for Diwali?</a:t>
            </a:r>
            <a:endParaRPr lang="en-GB" sz="2400" dirty="0"/>
          </a:p>
        </p:txBody>
      </p:sp>
    </p:spTree>
    <p:extLst>
      <p:ext uri="{BB962C8B-B14F-4D97-AF65-F5344CB8AC3E}">
        <p14:creationId xmlns:p14="http://schemas.microsoft.com/office/powerpoint/2010/main" val="2455795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104775"/>
            <a:ext cx="10515600" cy="913607"/>
          </a:xfrm>
        </p:spPr>
        <p:txBody>
          <a:bodyPr>
            <a:normAutofit fontScale="90000"/>
          </a:bodyPr>
          <a:lstStyle/>
          <a:p>
            <a:pPr algn="ctr"/>
            <a:r>
              <a:rPr lang="en-GB" b="0" dirty="0" smtClean="0">
                <a:latin typeface="Arial" panose="020B0604020202020204" pitchFamily="34" charset="0"/>
                <a:cs typeface="Arial" panose="020B0604020202020204" pitchFamily="34" charset="0"/>
              </a:rPr>
              <a:t>Judo </a:t>
            </a:r>
            <a:r>
              <a:rPr lang="en-GB" b="0" dirty="0" smtClean="0">
                <a:latin typeface="Arial" panose="020B0604020202020204" pitchFamily="34" charset="0"/>
                <a:cs typeface="Arial" panose="020B0604020202020204" pitchFamily="34" charset="0"/>
              </a:rPr>
              <a:t>classes</a:t>
            </a:r>
            <a:br>
              <a:rPr lang="en-GB" b="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Everyone takes part in learning Judo</a:t>
            </a:r>
            <a:endParaRPr lang="en-GB" sz="3100" b="0" dirty="0">
              <a:latin typeface="Arial" panose="020B0604020202020204" pitchFamily="34" charset="0"/>
              <a:cs typeface="Arial" panose="020B0604020202020204" pitchFamily="34" charset="0"/>
            </a:endParaRPr>
          </a:p>
        </p:txBody>
      </p:sp>
      <p:sp>
        <p:nvSpPr>
          <p:cNvPr id="5" name="Text Placeholder 4"/>
          <p:cNvSpPr>
            <a:spLocks noGrp="1"/>
          </p:cNvSpPr>
          <p:nvPr>
            <p:ph type="body" idx="1"/>
          </p:nvPr>
        </p:nvSpPr>
        <p:spPr>
          <a:xfrm>
            <a:off x="0" y="1018382"/>
            <a:ext cx="5157787" cy="823912"/>
          </a:xfrm>
        </p:spPr>
        <p:txBody>
          <a:bodyPr/>
          <a:lstStyle/>
          <a:p>
            <a:pPr algn="ctr"/>
            <a:r>
              <a:rPr lang="en-GB" b="0" dirty="0" smtClean="0">
                <a:latin typeface="Arial" panose="020B0604020202020204" pitchFamily="34" charset="0"/>
                <a:cs typeface="Arial" panose="020B0604020202020204" pitchFamily="34" charset="0"/>
              </a:rPr>
              <a:t>Hold down</a:t>
            </a:r>
          </a:p>
          <a:p>
            <a:pPr algn="ctr"/>
            <a:endParaRPr lang="en-GB" b="0" dirty="0">
              <a:latin typeface="Arial" panose="020B0604020202020204" pitchFamily="34" charset="0"/>
              <a:cs typeface="Arial" panose="020B0604020202020204" pitchFamily="34" charset="0"/>
            </a:endParaRPr>
          </a:p>
        </p:txBody>
      </p:sp>
      <p:sp>
        <p:nvSpPr>
          <p:cNvPr id="7" name="Text Placeholder 6"/>
          <p:cNvSpPr>
            <a:spLocks noGrp="1"/>
          </p:cNvSpPr>
          <p:nvPr>
            <p:ph type="body" sz="quarter" idx="3"/>
          </p:nvPr>
        </p:nvSpPr>
        <p:spPr>
          <a:xfrm>
            <a:off x="6470780" y="1018382"/>
            <a:ext cx="5183188" cy="823912"/>
          </a:xfrm>
        </p:spPr>
        <p:txBody>
          <a:bodyPr>
            <a:normAutofit lnSpcReduction="10000"/>
          </a:bodyPr>
          <a:lstStyle/>
          <a:p>
            <a:pPr algn="ctr"/>
            <a:r>
              <a:rPr lang="en-GB" b="0" dirty="0" smtClean="0">
                <a:latin typeface="Arial" panose="020B0604020202020204" pitchFamily="34" charset="0"/>
                <a:cs typeface="Arial" panose="020B0604020202020204" pitchFamily="34" charset="0"/>
              </a:rPr>
              <a:t>                 Warm up exercise</a:t>
            </a:r>
          </a:p>
          <a:p>
            <a:pPr algn="ctr"/>
            <a:r>
              <a:rPr lang="en-GB" b="0" dirty="0" smtClean="0">
                <a:latin typeface="Arial" panose="020B0604020202020204" pitchFamily="34" charset="0"/>
                <a:cs typeface="Arial" panose="020B0604020202020204" pitchFamily="34" charset="0"/>
              </a:rPr>
              <a:t> </a:t>
            </a:r>
            <a:endParaRPr lang="en-GB" b="0" dirty="0">
              <a:latin typeface="Arial" panose="020B0604020202020204" pitchFamily="34" charset="0"/>
              <a:cs typeface="Arial" panose="020B0604020202020204" pitchFamily="34" charset="0"/>
            </a:endParaRPr>
          </a:p>
        </p:txBody>
      </p:sp>
      <p:pic>
        <p:nvPicPr>
          <p:cNvPr id="11" name="Content Placeholder 10"/>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7881256" y="1430338"/>
            <a:ext cx="4310743" cy="3233057"/>
          </a:xfrm>
        </p:spPr>
      </p:pic>
      <p:pic>
        <p:nvPicPr>
          <p:cNvPr id="12" name="Content Placeholder 11"/>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0" y="1430338"/>
            <a:ext cx="4310742" cy="3233057"/>
          </a:xfrm>
        </p:spPr>
      </p:pic>
      <p:pic>
        <p:nvPicPr>
          <p:cNvPr id="8" name="Content Placeholder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0742" y="4141095"/>
            <a:ext cx="3695431" cy="2771573"/>
          </a:xfrm>
          <a:prstGeom prst="rect">
            <a:avLst/>
          </a:prstGeom>
        </p:spPr>
      </p:pic>
      <p:sp>
        <p:nvSpPr>
          <p:cNvPr id="9" name="Text Placeholder 2"/>
          <p:cNvSpPr txBox="1">
            <a:spLocks/>
          </p:cNvSpPr>
          <p:nvPr/>
        </p:nvSpPr>
        <p:spPr>
          <a:xfrm>
            <a:off x="5157787" y="3265715"/>
            <a:ext cx="2121429" cy="875380"/>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err="1" smtClean="0">
                <a:latin typeface="Arial" panose="020B0604020202020204" pitchFamily="34" charset="0"/>
                <a:cs typeface="Arial" panose="020B0604020202020204" pitchFamily="34" charset="0"/>
              </a:rPr>
              <a:t>Randori</a:t>
            </a:r>
            <a:endParaRPr lang="en-GB" b="0" dirty="0" smtClean="0">
              <a:latin typeface="Arial" panose="020B0604020202020204" pitchFamily="34" charset="0"/>
              <a:cs typeface="Arial" panose="020B0604020202020204" pitchFamily="34" charset="0"/>
            </a:endParaRPr>
          </a:p>
          <a:p>
            <a:pPr algn="ct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07292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68634"/>
            <a:ext cx="10515600" cy="1325563"/>
          </a:xfrm>
        </p:spPr>
        <p:txBody>
          <a:bodyPr/>
          <a:lstStyle/>
          <a:p>
            <a:pPr algn="ctr"/>
            <a:r>
              <a:rPr lang="en-GB" b="0" dirty="0" smtClean="0">
                <a:latin typeface="Arial" panose="020B0604020202020204" pitchFamily="34" charset="0"/>
                <a:cs typeface="Arial" panose="020B0604020202020204" pitchFamily="34" charset="0"/>
              </a:rPr>
              <a:t>Around our school you will see….</a:t>
            </a:r>
            <a:endParaRPr lang="en-GB" b="0" dirty="0">
              <a:latin typeface="Arial" panose="020B0604020202020204" pitchFamily="34" charset="0"/>
              <a:cs typeface="Arial" panose="020B0604020202020204" pitchFamily="34" charset="0"/>
            </a:endParaRPr>
          </a:p>
        </p:txBody>
      </p:sp>
      <p:sp>
        <p:nvSpPr>
          <p:cNvPr id="5" name="Text Placeholder 4"/>
          <p:cNvSpPr>
            <a:spLocks noGrp="1"/>
          </p:cNvSpPr>
          <p:nvPr>
            <p:ph type="body" idx="1"/>
          </p:nvPr>
        </p:nvSpPr>
        <p:spPr>
          <a:xfrm>
            <a:off x="1" y="4314855"/>
            <a:ext cx="3674037" cy="823912"/>
          </a:xfrm>
        </p:spPr>
        <p:txBody>
          <a:bodyPr/>
          <a:lstStyle/>
          <a:p>
            <a:pPr algn="ctr"/>
            <a:r>
              <a:rPr lang="en-GB" b="0" dirty="0" smtClean="0">
                <a:latin typeface="Arial" panose="020B0604020202020204" pitchFamily="34" charset="0"/>
                <a:cs typeface="Arial" panose="020B0604020202020204" pitchFamily="34" charset="0"/>
              </a:rPr>
              <a:t>Where we eat lunch</a:t>
            </a:r>
            <a:endParaRPr lang="en-GB" b="0" dirty="0">
              <a:latin typeface="Arial" panose="020B0604020202020204" pitchFamily="34" charset="0"/>
              <a:cs typeface="Arial" panose="020B0604020202020204" pitchFamily="34" charset="0"/>
            </a:endParaRPr>
          </a:p>
        </p:txBody>
      </p:sp>
      <p:sp>
        <p:nvSpPr>
          <p:cNvPr id="7" name="Text Placeholder 6"/>
          <p:cNvSpPr>
            <a:spLocks noGrp="1"/>
          </p:cNvSpPr>
          <p:nvPr>
            <p:ph type="body" sz="quarter" idx="3"/>
          </p:nvPr>
        </p:nvSpPr>
        <p:spPr/>
        <p:txBody>
          <a:bodyPr/>
          <a:lstStyle/>
          <a:p>
            <a:pPr algn="ctr"/>
            <a:r>
              <a:rPr lang="en-GB" b="0" dirty="0" smtClean="0">
                <a:latin typeface="Arial" panose="020B0604020202020204" pitchFamily="34" charset="0"/>
                <a:cs typeface="Arial" panose="020B0604020202020204" pitchFamily="34" charset="0"/>
              </a:rPr>
              <a:t>Library </a:t>
            </a:r>
          </a:p>
          <a:p>
            <a:pPr algn="ctr"/>
            <a:endParaRPr lang="en-GB" b="0" dirty="0">
              <a:latin typeface="Arial" panose="020B0604020202020204" pitchFamily="34" charset="0"/>
              <a:cs typeface="Arial" panose="020B0604020202020204" pitchFamily="34" charset="0"/>
            </a:endParaRPr>
          </a:p>
        </p:txBody>
      </p:sp>
      <p:pic>
        <p:nvPicPr>
          <p:cNvPr id="10" name="Content Placeholder 9"/>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8017289" y="1113965"/>
            <a:ext cx="4030916" cy="3023187"/>
          </a:xfrm>
        </p:spPr>
      </p:pic>
      <p:pic>
        <p:nvPicPr>
          <p:cNvPr id="8" name="Content Placeholder 6"/>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1" y="1366740"/>
            <a:ext cx="3694922" cy="2770412"/>
          </a:xfrm>
        </p:spPr>
      </p:pic>
      <p:pic>
        <p:nvPicPr>
          <p:cNvPr id="11" name="Content Placeholder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4923" y="3821113"/>
            <a:ext cx="4301481" cy="3226111"/>
          </a:xfrm>
          <a:prstGeom prst="rect">
            <a:avLst/>
          </a:prstGeom>
        </p:spPr>
      </p:pic>
      <p:sp>
        <p:nvSpPr>
          <p:cNvPr id="12" name="Text Placeholder 4"/>
          <p:cNvSpPr txBox="1">
            <a:spLocks/>
          </p:cNvSpPr>
          <p:nvPr/>
        </p:nvSpPr>
        <p:spPr>
          <a:xfrm>
            <a:off x="8195728" y="4292394"/>
            <a:ext cx="3674037" cy="82391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smtClean="0">
                <a:latin typeface="Arial" panose="020B0604020202020204" pitchFamily="34" charset="0"/>
                <a:cs typeface="Arial" panose="020B0604020202020204" pitchFamily="34" charset="0"/>
              </a:rPr>
              <a:t>Our library</a:t>
            </a:r>
            <a:endParaRPr lang="en-GB" b="0" dirty="0">
              <a:latin typeface="Arial" panose="020B0604020202020204" pitchFamily="34" charset="0"/>
              <a:cs typeface="Arial" panose="020B0604020202020204" pitchFamily="34" charset="0"/>
            </a:endParaRPr>
          </a:p>
        </p:txBody>
      </p:sp>
      <p:sp>
        <p:nvSpPr>
          <p:cNvPr id="13" name="Text Placeholder 4"/>
          <p:cNvSpPr txBox="1">
            <a:spLocks/>
          </p:cNvSpPr>
          <p:nvPr/>
        </p:nvSpPr>
        <p:spPr>
          <a:xfrm>
            <a:off x="4019087" y="2182814"/>
            <a:ext cx="3674037" cy="82391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smtClean="0">
                <a:latin typeface="Arial" panose="020B0604020202020204" pitchFamily="34" charset="0"/>
                <a:cs typeface="Arial" panose="020B0604020202020204" pitchFamily="34" charset="0"/>
              </a:rPr>
              <a:t>The Story Teller’s chair</a:t>
            </a: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20111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4124134"/>
            <a:ext cx="4232837" cy="989045"/>
          </a:xfrm>
        </p:spPr>
        <p:txBody>
          <a:bodyPr/>
          <a:lstStyle/>
          <a:p>
            <a:pPr algn="ctr"/>
            <a:r>
              <a:rPr lang="en-GB" b="0" dirty="0" smtClean="0">
                <a:latin typeface="Arial" panose="020B0604020202020204" pitchFamily="34" charset="0"/>
                <a:cs typeface="Arial" panose="020B0604020202020204" pitchFamily="34" charset="0"/>
              </a:rPr>
              <a:t>The Castle</a:t>
            </a:r>
          </a:p>
          <a:p>
            <a:pPr algn="ct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219086" y="250826"/>
            <a:ext cx="4539526" cy="3873308"/>
          </a:xfrm>
        </p:spPr>
      </p:pic>
      <p:pic>
        <p:nvPicPr>
          <p:cNvPr id="9" name="Content Placeholder 6"/>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rot="5400000">
            <a:off x="8037532" y="-199818"/>
            <a:ext cx="3954649" cy="4354286"/>
          </a:xfrm>
        </p:spPr>
      </p:pic>
      <p:pic>
        <p:nvPicPr>
          <p:cNvPr id="10" name="Content Placeholder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04473" y="4124134"/>
            <a:ext cx="3943743" cy="2789990"/>
          </a:xfrm>
          <a:prstGeom prst="rect">
            <a:avLst/>
          </a:prstGeom>
        </p:spPr>
      </p:pic>
      <p:sp>
        <p:nvSpPr>
          <p:cNvPr id="11" name="Text Placeholder 4"/>
          <p:cNvSpPr txBox="1">
            <a:spLocks/>
          </p:cNvSpPr>
          <p:nvPr/>
        </p:nvSpPr>
        <p:spPr>
          <a:xfrm>
            <a:off x="4497338" y="1082351"/>
            <a:ext cx="3471005" cy="1503699"/>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smtClean="0">
                <a:latin typeface="Arial" panose="020B0604020202020204" pitchFamily="34" charset="0"/>
                <a:cs typeface="Arial" panose="020B0604020202020204" pitchFamily="34" charset="0"/>
              </a:rPr>
              <a:t>Climbing frame and </a:t>
            </a:r>
          </a:p>
          <a:p>
            <a:pPr algn="ctr"/>
            <a:r>
              <a:rPr lang="en-GB" b="0" dirty="0" smtClean="0">
                <a:latin typeface="Arial" panose="020B0604020202020204" pitchFamily="34" charset="0"/>
                <a:cs typeface="Arial" panose="020B0604020202020204" pitchFamily="34" charset="0"/>
              </a:rPr>
              <a:t>playground</a:t>
            </a:r>
          </a:p>
          <a:p>
            <a:pPr algn="ct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21464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1653"/>
            <a:ext cx="5157787" cy="823912"/>
          </a:xfrm>
        </p:spPr>
        <p:txBody>
          <a:bodyPr/>
          <a:lstStyle/>
          <a:p>
            <a:r>
              <a:rPr lang="en-GB" b="0" dirty="0" smtClean="0"/>
              <a:t>We cook in our own forest</a:t>
            </a:r>
            <a:endParaRPr lang="en-GB" b="0" dirty="0"/>
          </a:p>
        </p:txBody>
      </p:sp>
      <p:sp>
        <p:nvSpPr>
          <p:cNvPr id="5" name="Text Placeholder 4"/>
          <p:cNvSpPr>
            <a:spLocks noGrp="1"/>
          </p:cNvSpPr>
          <p:nvPr>
            <p:ph type="body" sz="quarter" idx="3"/>
          </p:nvPr>
        </p:nvSpPr>
        <p:spPr>
          <a:xfrm>
            <a:off x="6887428" y="31492"/>
            <a:ext cx="5183188" cy="823912"/>
          </a:xfrm>
        </p:spPr>
        <p:txBody>
          <a:bodyPr/>
          <a:lstStyle/>
          <a:p>
            <a:r>
              <a:rPr lang="en-GB" b="0" dirty="0" smtClean="0"/>
              <a:t>Our pond where we learn about plants and insects. The ducks came too!</a:t>
            </a:r>
            <a:endParaRPr lang="en-GB" b="0"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24561" y="1027906"/>
            <a:ext cx="4130734" cy="3098925"/>
          </a:xfrm>
        </p:spPr>
      </p:pic>
      <p:pic>
        <p:nvPicPr>
          <p:cNvPr id="8" name="Content Placeholder 7"/>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rot="5400000">
            <a:off x="8279866" y="594639"/>
            <a:ext cx="3401437" cy="4180062"/>
          </a:xfrm>
        </p:spPr>
      </p:pic>
      <p:pic>
        <p:nvPicPr>
          <p:cNvPr id="9" name="Content Placeholder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616532" y="2531791"/>
            <a:ext cx="4912784" cy="3635259"/>
          </a:xfrm>
          <a:prstGeom prst="rect">
            <a:avLst/>
          </a:prstGeom>
        </p:spPr>
      </p:pic>
      <p:sp>
        <p:nvSpPr>
          <p:cNvPr id="11" name="Text Placeholder 4"/>
          <p:cNvSpPr txBox="1">
            <a:spLocks/>
          </p:cNvSpPr>
          <p:nvPr/>
        </p:nvSpPr>
        <p:spPr>
          <a:xfrm>
            <a:off x="4255294" y="1057745"/>
            <a:ext cx="3635258" cy="82391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b="0" dirty="0" smtClean="0"/>
              <a:t>We grow vegetables in our garden</a:t>
            </a:r>
            <a:endParaRPr lang="en-GB" b="0" dirty="0"/>
          </a:p>
        </p:txBody>
      </p:sp>
    </p:spTree>
    <p:extLst>
      <p:ext uri="{BB962C8B-B14F-4D97-AF65-F5344CB8AC3E}">
        <p14:creationId xmlns:p14="http://schemas.microsoft.com/office/powerpoint/2010/main" val="546821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Class jobs</a:t>
            </a:r>
            <a:endParaRPr lang="en-GB" b="0" dirty="0">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2071396" y="1519384"/>
            <a:ext cx="8434873" cy="1156996"/>
          </a:xfrm>
        </p:spPr>
        <p:txBody>
          <a:bodyPr>
            <a:normAutofit fontScale="25000" lnSpcReduction="20000"/>
          </a:bodyPr>
          <a:lstStyle/>
          <a:p>
            <a:pPr algn="ctr"/>
            <a:endParaRPr lang="en-GB" b="0" dirty="0" smtClean="0">
              <a:latin typeface="Arial" panose="020B0604020202020204" pitchFamily="34" charset="0"/>
              <a:cs typeface="Arial" panose="020B0604020202020204" pitchFamily="34" charset="0"/>
            </a:endParaRPr>
          </a:p>
          <a:p>
            <a:pPr algn="ctr"/>
            <a:endParaRPr lang="en-GB" b="0" dirty="0">
              <a:latin typeface="Arial" panose="020B0604020202020204" pitchFamily="34" charset="0"/>
              <a:cs typeface="Arial" panose="020B0604020202020204" pitchFamily="34" charset="0"/>
            </a:endParaRPr>
          </a:p>
          <a:p>
            <a:pPr algn="ctr"/>
            <a:endParaRPr lang="en-GB" sz="7400" b="0" dirty="0" smtClean="0">
              <a:latin typeface="Arial" panose="020B0604020202020204" pitchFamily="34" charset="0"/>
              <a:cs typeface="Arial" panose="020B0604020202020204" pitchFamily="34" charset="0"/>
            </a:endParaRPr>
          </a:p>
          <a:p>
            <a:pPr algn="ctr"/>
            <a:endParaRPr lang="en-GB" sz="7400" b="0" dirty="0" smtClean="0">
              <a:latin typeface="Arial" panose="020B0604020202020204" pitchFamily="34" charset="0"/>
              <a:cs typeface="Arial" panose="020B0604020202020204" pitchFamily="34" charset="0"/>
            </a:endParaRPr>
          </a:p>
          <a:p>
            <a:pPr algn="ctr"/>
            <a:endParaRPr lang="en-GB" sz="7400" b="0" dirty="0">
              <a:latin typeface="Arial" panose="020B0604020202020204" pitchFamily="34" charset="0"/>
              <a:cs typeface="Arial" panose="020B0604020202020204" pitchFamily="34" charset="0"/>
            </a:endParaRPr>
          </a:p>
          <a:p>
            <a:pPr algn="ctr"/>
            <a:r>
              <a:rPr lang="en-GB" sz="7400" b="0" dirty="0" smtClean="0">
                <a:latin typeface="Arial" panose="020B0604020202020204" pitchFamily="34" charset="0"/>
                <a:cs typeface="Arial" panose="020B0604020202020204" pitchFamily="34" charset="0"/>
              </a:rPr>
              <a:t>Each class has a job to do</a:t>
            </a:r>
            <a:r>
              <a:rPr lang="en-GB" sz="7400" b="0" dirty="0">
                <a:latin typeface="Arial" panose="020B0604020202020204" pitchFamily="34" charset="0"/>
                <a:cs typeface="Arial" panose="020B0604020202020204" pitchFamily="34" charset="0"/>
              </a:rPr>
              <a:t> this helps us to run our school </a:t>
            </a:r>
            <a:r>
              <a:rPr lang="en-GB" sz="7400" b="0" dirty="0" smtClean="0">
                <a:latin typeface="Arial" panose="020B0604020202020204" pitchFamily="34" charset="0"/>
                <a:cs typeface="Arial" panose="020B0604020202020204" pitchFamily="34" charset="0"/>
              </a:rPr>
              <a:t>and </a:t>
            </a:r>
            <a:r>
              <a:rPr lang="en-GB" sz="7400" b="0" dirty="0">
                <a:latin typeface="Arial" panose="020B0604020202020204" pitchFamily="34" charset="0"/>
                <a:cs typeface="Arial" panose="020B0604020202020204" pitchFamily="34" charset="0"/>
              </a:rPr>
              <a:t>keep it tidy</a:t>
            </a:r>
          </a:p>
          <a:p>
            <a:pPr algn="ctr"/>
            <a:endParaRPr lang="en-GB" sz="7400" b="0" dirty="0" smtClean="0">
              <a:latin typeface="Arial" panose="020B0604020202020204" pitchFamily="34" charset="0"/>
              <a:cs typeface="Arial" panose="020B0604020202020204" pitchFamily="34" charset="0"/>
            </a:endParaRPr>
          </a:p>
          <a:p>
            <a:pPr algn="ctr"/>
            <a:endParaRPr lang="en-GB" b="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3116458" y="2505075"/>
            <a:ext cx="5157787" cy="3684588"/>
          </a:xfrm>
        </p:spPr>
        <p:txBody>
          <a:bodyPr>
            <a:normAutofit/>
          </a:bodyPr>
          <a:lstStyle/>
          <a:p>
            <a:pPr algn="ctr"/>
            <a:r>
              <a:rPr lang="en-GB" b="0" dirty="0" smtClean="0">
                <a:latin typeface="Arial" panose="020B0604020202020204" pitchFamily="34" charset="0"/>
                <a:cs typeface="Arial" panose="020B0604020202020204" pitchFamily="34" charset="0"/>
              </a:rPr>
              <a:t>litter picking</a:t>
            </a:r>
          </a:p>
          <a:p>
            <a:pPr algn="ctr"/>
            <a:r>
              <a:rPr lang="en-GB" b="0" dirty="0" smtClean="0">
                <a:latin typeface="Arial" panose="020B0604020202020204" pitchFamily="34" charset="0"/>
                <a:cs typeface="Arial" panose="020B0604020202020204" pitchFamily="34" charset="0"/>
              </a:rPr>
              <a:t>finding lost property </a:t>
            </a:r>
          </a:p>
          <a:p>
            <a:pPr algn="ctr"/>
            <a:r>
              <a:rPr lang="en-GB" b="0" dirty="0" smtClean="0">
                <a:latin typeface="Arial" panose="020B0604020202020204" pitchFamily="34" charset="0"/>
                <a:cs typeface="Arial" panose="020B0604020202020204" pitchFamily="34" charset="0"/>
              </a:rPr>
              <a:t>choosing assembly music</a:t>
            </a:r>
          </a:p>
          <a:p>
            <a:pPr algn="ctr"/>
            <a:r>
              <a:rPr lang="en-GB" b="0" dirty="0">
                <a:latin typeface="Arial" panose="020B0604020202020204" pitchFamily="34" charset="0"/>
                <a:cs typeface="Arial" panose="020B0604020202020204" pitchFamily="34" charset="0"/>
              </a:rPr>
              <a:t>d</a:t>
            </a:r>
            <a:r>
              <a:rPr lang="en-GB" b="0" dirty="0" smtClean="0">
                <a:latin typeface="Arial" panose="020B0604020202020204" pitchFamily="34" charset="0"/>
                <a:cs typeface="Arial" panose="020B0604020202020204" pitchFamily="34" charset="0"/>
              </a:rPr>
              <a:t>elivering letters</a:t>
            </a:r>
          </a:p>
          <a:p>
            <a:pPr algn="ctr"/>
            <a:r>
              <a:rPr lang="en-GB" b="0" dirty="0">
                <a:latin typeface="Arial" panose="020B0604020202020204" pitchFamily="34" charset="0"/>
                <a:cs typeface="Arial" panose="020B0604020202020204" pitchFamily="34" charset="0"/>
              </a:rPr>
              <a:t>s</a:t>
            </a:r>
            <a:r>
              <a:rPr lang="en-GB" b="0" dirty="0" smtClean="0">
                <a:latin typeface="Arial" panose="020B0604020202020204" pitchFamily="34" charset="0"/>
                <a:cs typeface="Arial" panose="020B0604020202020204" pitchFamily="34" charset="0"/>
              </a:rPr>
              <a:t>orting out the outdoor games</a:t>
            </a:r>
          </a:p>
          <a:p>
            <a:pPr marL="0" indent="0" algn="ctr">
              <a:buNone/>
            </a:pPr>
            <a:r>
              <a:rPr lang="en-GB" b="0" dirty="0" smtClean="0">
                <a:latin typeface="Arial" panose="020B0604020202020204" pitchFamily="34" charset="0"/>
                <a:cs typeface="Arial" panose="020B0604020202020204" pitchFamily="34" charset="0"/>
              </a:rPr>
              <a:t>this helps us to run our school and keep it tidy</a:t>
            </a:r>
          </a:p>
          <a:p>
            <a:pPr algn="ctr"/>
            <a:endParaRPr lang="en-GB" b="0" dirty="0">
              <a:latin typeface="Arial" panose="020B0604020202020204" pitchFamily="34" charset="0"/>
              <a:cs typeface="Arial" panose="020B0604020202020204" pitchFamily="34" charset="0"/>
            </a:endParaRPr>
          </a:p>
        </p:txBody>
      </p:sp>
      <p:sp>
        <p:nvSpPr>
          <p:cNvPr id="12" name="Text Placeholder 2"/>
          <p:cNvSpPr txBox="1">
            <a:spLocks/>
          </p:cNvSpPr>
          <p:nvPr/>
        </p:nvSpPr>
        <p:spPr>
          <a:xfrm>
            <a:off x="2615714" y="5713292"/>
            <a:ext cx="6341674" cy="818137"/>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b="0" dirty="0" smtClean="0">
                <a:latin typeface="Arial" panose="020B0604020202020204" pitchFamily="34" charset="0"/>
                <a:cs typeface="Arial" panose="020B0604020202020204" pitchFamily="34" charset="0"/>
              </a:rPr>
              <a:t>What jobs do you do around your school?</a:t>
            </a:r>
            <a:endParaRPr lang="en-GB"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7238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Our values</a:t>
            </a:r>
            <a:endParaRPr lang="en-GB" b="0" dirty="0">
              <a:latin typeface="Arial" panose="020B0604020202020204" pitchFamily="34" charset="0"/>
              <a:cs typeface="Arial" panose="020B0604020202020204" pitchFamily="34" charset="0"/>
            </a:endParaRPr>
          </a:p>
        </p:txBody>
      </p:sp>
      <p:sp>
        <p:nvSpPr>
          <p:cNvPr id="3" name="Content Placeholder 2"/>
          <p:cNvSpPr>
            <a:spLocks noGrp="1"/>
          </p:cNvSpPr>
          <p:nvPr>
            <p:ph sz="half" idx="2"/>
          </p:nvPr>
        </p:nvSpPr>
        <p:spPr>
          <a:xfrm>
            <a:off x="578531" y="1494778"/>
            <a:ext cx="5157787" cy="3684588"/>
          </a:xfrm>
        </p:spPr>
        <p:txBody>
          <a:bodyPr/>
          <a:lstStyle/>
          <a:p>
            <a:pPr algn="ctr"/>
            <a:r>
              <a:rPr lang="en-GB" b="0" dirty="0" smtClean="0">
                <a:latin typeface="Arial" panose="020B0604020202020204" pitchFamily="34" charset="0"/>
                <a:cs typeface="Arial" panose="020B0604020202020204" pitchFamily="34" charset="0"/>
              </a:rPr>
              <a:t>We have 6 values, they are:</a:t>
            </a:r>
          </a:p>
          <a:p>
            <a:pPr algn="ctr"/>
            <a:r>
              <a:rPr lang="en-GB" b="0" dirty="0" smtClean="0">
                <a:latin typeface="Arial" panose="020B0604020202020204" pitchFamily="34" charset="0"/>
                <a:cs typeface="Arial" panose="020B0604020202020204" pitchFamily="34" charset="0"/>
              </a:rPr>
              <a:t>Tolerance</a:t>
            </a:r>
            <a:endParaRPr lang="en-GB" b="0" dirty="0">
              <a:latin typeface="Arial" panose="020B0604020202020204" pitchFamily="34" charset="0"/>
              <a:cs typeface="Arial" panose="020B0604020202020204" pitchFamily="34" charset="0"/>
            </a:endParaRPr>
          </a:p>
          <a:p>
            <a:pPr algn="ctr"/>
            <a:r>
              <a:rPr lang="en-GB" b="0" dirty="0" smtClean="0">
                <a:latin typeface="Arial" panose="020B0604020202020204" pitchFamily="34" charset="0"/>
                <a:cs typeface="Arial" panose="020B0604020202020204" pitchFamily="34" charset="0"/>
              </a:rPr>
              <a:t>Perseverance</a:t>
            </a:r>
          </a:p>
          <a:p>
            <a:pPr algn="ctr"/>
            <a:r>
              <a:rPr lang="en-GB" b="0" dirty="0" smtClean="0">
                <a:latin typeface="Arial" panose="020B0604020202020204" pitchFamily="34" charset="0"/>
                <a:cs typeface="Arial" panose="020B0604020202020204" pitchFamily="34" charset="0"/>
              </a:rPr>
              <a:t>Courage</a:t>
            </a:r>
          </a:p>
          <a:p>
            <a:pPr algn="ctr"/>
            <a:r>
              <a:rPr lang="en-GB" b="0" dirty="0" smtClean="0">
                <a:latin typeface="Arial" panose="020B0604020202020204" pitchFamily="34" charset="0"/>
                <a:cs typeface="Arial" panose="020B0604020202020204" pitchFamily="34" charset="0"/>
              </a:rPr>
              <a:t>Responsibility</a:t>
            </a:r>
          </a:p>
          <a:p>
            <a:pPr algn="ctr"/>
            <a:r>
              <a:rPr lang="en-GB" b="0" dirty="0" smtClean="0">
                <a:latin typeface="Arial" panose="020B0604020202020204" pitchFamily="34" charset="0"/>
                <a:cs typeface="Arial" panose="020B0604020202020204" pitchFamily="34" charset="0"/>
              </a:rPr>
              <a:t>Respect </a:t>
            </a:r>
          </a:p>
          <a:p>
            <a:pPr algn="ctr"/>
            <a:r>
              <a:rPr lang="en-GB" b="0" dirty="0" smtClean="0">
                <a:latin typeface="Arial" panose="020B0604020202020204" pitchFamily="34" charset="0"/>
                <a:cs typeface="Arial" panose="020B0604020202020204" pitchFamily="34" charset="0"/>
              </a:rPr>
              <a:t>Friendship</a:t>
            </a:r>
          </a:p>
          <a:p>
            <a:pPr algn="ctr"/>
            <a:endParaRPr lang="en-GB" b="0" dirty="0" smtClean="0">
              <a:latin typeface="Arial" panose="020B0604020202020204" pitchFamily="34" charset="0"/>
              <a:cs typeface="Arial" panose="020B0604020202020204" pitchFamily="34" charset="0"/>
            </a:endParaRPr>
          </a:p>
          <a:p>
            <a:pPr algn="ctr"/>
            <a:endParaRPr lang="en-GB" b="0" dirty="0" smtClean="0">
              <a:latin typeface="Arial" panose="020B0604020202020204" pitchFamily="34" charset="0"/>
              <a:cs typeface="Arial" panose="020B0604020202020204" pitchFamily="34" charset="0"/>
            </a:endParaRPr>
          </a:p>
        </p:txBody>
      </p:sp>
      <p:sp>
        <p:nvSpPr>
          <p:cNvPr id="5" name="Text Placeholder 4"/>
          <p:cNvSpPr>
            <a:spLocks noGrp="1"/>
          </p:cNvSpPr>
          <p:nvPr>
            <p:ph type="body" sz="quarter" idx="3"/>
          </p:nvPr>
        </p:nvSpPr>
        <p:spPr>
          <a:xfrm>
            <a:off x="6172200" y="1482533"/>
            <a:ext cx="5183188" cy="823912"/>
          </a:xfrm>
        </p:spPr>
        <p:txBody>
          <a:bodyPr/>
          <a:lstStyle/>
          <a:p>
            <a:pPr algn="ctr"/>
            <a:r>
              <a:rPr lang="en-GB" b="0" dirty="0" smtClean="0">
                <a:latin typeface="Arial" panose="020B0604020202020204" pitchFamily="34" charset="0"/>
                <a:cs typeface="Arial" panose="020B0604020202020204" pitchFamily="34" charset="0"/>
              </a:rPr>
              <a:t>Our Values display board </a:t>
            </a:r>
          </a:p>
          <a:p>
            <a:pPr algn="ct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6442603" y="2016352"/>
            <a:ext cx="5556563" cy="4167422"/>
          </a:xfrm>
        </p:spPr>
      </p:pic>
      <p:sp>
        <p:nvSpPr>
          <p:cNvPr id="6" name="Text Placeholder 5"/>
          <p:cNvSpPr>
            <a:spLocks noGrp="1"/>
          </p:cNvSpPr>
          <p:nvPr>
            <p:ph type="body" idx="1"/>
          </p:nvPr>
        </p:nvSpPr>
        <p:spPr>
          <a:xfrm>
            <a:off x="361270" y="5197057"/>
            <a:ext cx="5157787" cy="823912"/>
          </a:xfrm>
        </p:spPr>
        <p:txBody>
          <a:bodyPr/>
          <a:lstStyle/>
          <a:p>
            <a:r>
              <a:rPr lang="en-GB" b="0" dirty="0" smtClean="0"/>
              <a:t>What values do you learn about?</a:t>
            </a:r>
            <a:endParaRPr lang="en-GB" b="0" dirty="0"/>
          </a:p>
        </p:txBody>
      </p:sp>
    </p:spTree>
    <p:extLst>
      <p:ext uri="{BB962C8B-B14F-4D97-AF65-F5344CB8AC3E}">
        <p14:creationId xmlns:p14="http://schemas.microsoft.com/office/powerpoint/2010/main" val="3654375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512377" y="298579"/>
            <a:ext cx="4717223" cy="1236111"/>
          </a:xfrm>
        </p:spPr>
        <p:txBody>
          <a:bodyPr>
            <a:noAutofit/>
          </a:bodyPr>
          <a:lstStyle/>
          <a:p>
            <a:pPr algn="ctr"/>
            <a:r>
              <a:rPr lang="en-GB" b="0" dirty="0" smtClean="0">
                <a:latin typeface="Arial" panose="020B0604020202020204" pitchFamily="34" charset="0"/>
                <a:cs typeface="Arial" panose="020B0604020202020204" pitchFamily="34" charset="0"/>
              </a:rPr>
              <a:t>Our values reflection</a:t>
            </a:r>
          </a:p>
          <a:p>
            <a:pPr algn="ctr"/>
            <a:r>
              <a:rPr lang="en-GB" b="0" dirty="0" smtClean="0">
                <a:latin typeface="Arial" panose="020B0604020202020204" pitchFamily="34" charset="0"/>
                <a:cs typeface="Arial" panose="020B0604020202020204" pitchFamily="34" charset="0"/>
              </a:rPr>
              <a:t>We say this after our assemblies</a:t>
            </a:r>
            <a:endParaRPr lang="en-GB" b="0" dirty="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rotWithShape="1">
          <a:blip r:embed="rId2"/>
          <a:srcRect l="13670" r="13466"/>
          <a:stretch/>
        </p:blipFill>
        <p:spPr>
          <a:xfrm>
            <a:off x="1870189" y="1704929"/>
            <a:ext cx="7428157" cy="5153071"/>
          </a:xfrm>
          <a:prstGeom prst="rect">
            <a:avLst/>
          </a:prstGeom>
        </p:spPr>
      </p:pic>
    </p:spTree>
    <p:extLst>
      <p:ext uri="{BB962C8B-B14F-4D97-AF65-F5344CB8AC3E}">
        <p14:creationId xmlns:p14="http://schemas.microsoft.com/office/powerpoint/2010/main" val="3868347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Siva and </a:t>
            </a:r>
            <a:r>
              <a:rPr lang="en-GB" b="0" dirty="0" smtClean="0">
                <a:latin typeface="Arial" panose="020B0604020202020204" pitchFamily="34" charset="0"/>
                <a:cs typeface="Arial" panose="020B0604020202020204" pitchFamily="34" charset="0"/>
              </a:rPr>
              <a:t>Felipe</a:t>
            </a: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r>
              <a:rPr lang="en-GB" b="0" dirty="0" smtClean="0">
                <a:latin typeface="Arial" panose="020B0604020202020204" pitchFamily="34" charset="0"/>
                <a:cs typeface="Arial" panose="020B0604020202020204" pitchFamily="34" charset="0"/>
              </a:rPr>
              <a:t> </a:t>
            </a:r>
            <a:r>
              <a:rPr lang="en-GB" b="0" dirty="0" smtClean="0">
                <a:latin typeface="Arial" panose="020B0604020202020204" pitchFamily="34" charset="0"/>
                <a:cs typeface="Arial" panose="020B0604020202020204" pitchFamily="34" charset="0"/>
              </a:rPr>
              <a:t>cook and serve our lunches</a:t>
            </a:r>
            <a:endParaRPr lang="en-GB" b="0" dirty="0">
              <a:latin typeface="Arial" panose="020B0604020202020204" pitchFamily="34" charset="0"/>
              <a:cs typeface="Arial" panose="020B0604020202020204" pitchFamily="34" charset="0"/>
            </a:endParaRPr>
          </a:p>
        </p:txBody>
      </p:sp>
      <p:pic>
        <p:nvPicPr>
          <p:cNvPr id="3" name="Content Placeholder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688298" y="1690688"/>
            <a:ext cx="5181600" cy="3886200"/>
          </a:xfr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096000" y="1690688"/>
            <a:ext cx="5181600" cy="3886200"/>
          </a:xfrm>
        </p:spPr>
      </p:pic>
      <p:sp>
        <p:nvSpPr>
          <p:cNvPr id="4" name="TextBox 3"/>
          <p:cNvSpPr txBox="1"/>
          <p:nvPr/>
        </p:nvSpPr>
        <p:spPr>
          <a:xfrm>
            <a:off x="3509283" y="5951095"/>
            <a:ext cx="4721229" cy="523220"/>
          </a:xfrm>
          <a:prstGeom prst="rect">
            <a:avLst/>
          </a:prstGeom>
          <a:noFill/>
        </p:spPr>
        <p:txBody>
          <a:bodyPr wrap="none" rtlCol="0">
            <a:spAutoFit/>
          </a:bodyPr>
          <a:lstStyle/>
          <a:p>
            <a:r>
              <a:rPr lang="en-GB" sz="2800" dirty="0" smtClean="0"/>
              <a:t>What are your favourite foods?</a:t>
            </a:r>
            <a:endParaRPr lang="en-GB" sz="2800" dirty="0"/>
          </a:p>
        </p:txBody>
      </p:sp>
    </p:spTree>
    <p:extLst>
      <p:ext uri="{BB962C8B-B14F-4D97-AF65-F5344CB8AC3E}">
        <p14:creationId xmlns:p14="http://schemas.microsoft.com/office/powerpoint/2010/main" val="17955547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0" dirty="0" smtClean="0">
                <a:latin typeface="Arial" panose="020B0604020202020204" pitchFamily="34" charset="0"/>
                <a:cs typeface="Arial" panose="020B0604020202020204" pitchFamily="34" charset="0"/>
              </a:rPr>
              <a:t>Our school lunches </a:t>
            </a:r>
            <a:endParaRPr lang="en-GB" b="0" dirty="0">
              <a:latin typeface="Arial" panose="020B0604020202020204" pitchFamily="34" charset="0"/>
              <a:cs typeface="Arial" panose="020B0604020202020204" pitchFamily="34" charset="0"/>
            </a:endParaRPr>
          </a:p>
        </p:txBody>
      </p:sp>
      <p:sp>
        <p:nvSpPr>
          <p:cNvPr id="9" name="Content Placeholder 8"/>
          <p:cNvSpPr>
            <a:spLocks noGrp="1"/>
          </p:cNvSpPr>
          <p:nvPr>
            <p:ph idx="1"/>
          </p:nvPr>
        </p:nvSpPr>
        <p:spPr/>
        <p:txBody>
          <a:bodyPr>
            <a:normAutofit lnSpcReduction="10000"/>
          </a:bodyPr>
          <a:lstStyle/>
          <a:p>
            <a:pPr marL="0" indent="0" algn="ctr">
              <a:buNone/>
            </a:pPr>
            <a:r>
              <a:rPr lang="en-GB" b="0" dirty="0" smtClean="0">
                <a:latin typeface="Arial" panose="020B0604020202020204" pitchFamily="34" charset="0"/>
                <a:cs typeface="Arial" panose="020B0604020202020204" pitchFamily="34" charset="0"/>
              </a:rPr>
              <a:t>Some of the children’s comments about school lunches are</a:t>
            </a:r>
          </a:p>
          <a:p>
            <a:pPr algn="ctr"/>
            <a:r>
              <a:rPr lang="en-GB" b="0" dirty="0" smtClean="0">
                <a:latin typeface="Arial" panose="020B0604020202020204" pitchFamily="34" charset="0"/>
                <a:cs typeface="Arial" panose="020B0604020202020204" pitchFamily="34" charset="0"/>
              </a:rPr>
              <a:t>Awesome</a:t>
            </a:r>
          </a:p>
          <a:p>
            <a:pPr algn="ctr"/>
            <a:r>
              <a:rPr lang="en-GB" b="0" dirty="0" smtClean="0">
                <a:latin typeface="Arial" panose="020B0604020202020204" pitchFamily="34" charset="0"/>
                <a:cs typeface="Arial" panose="020B0604020202020204" pitchFamily="34" charset="0"/>
              </a:rPr>
              <a:t>Lovely</a:t>
            </a:r>
          </a:p>
          <a:p>
            <a:pPr algn="ctr"/>
            <a:r>
              <a:rPr lang="en-GB" b="0" dirty="0" smtClean="0">
                <a:latin typeface="Arial" panose="020B0604020202020204" pitchFamily="34" charset="0"/>
                <a:cs typeface="Arial" panose="020B0604020202020204" pitchFamily="34" charset="0"/>
              </a:rPr>
              <a:t>Nice</a:t>
            </a:r>
          </a:p>
          <a:p>
            <a:pPr algn="ctr"/>
            <a:r>
              <a:rPr lang="en-GB" b="0" dirty="0" smtClean="0">
                <a:latin typeface="Arial" panose="020B0604020202020204" pitchFamily="34" charset="0"/>
                <a:cs typeface="Arial" panose="020B0604020202020204" pitchFamily="34" charset="0"/>
              </a:rPr>
              <a:t>Delicious</a:t>
            </a:r>
          </a:p>
          <a:p>
            <a:pPr algn="ctr"/>
            <a:r>
              <a:rPr lang="en-GB" b="0" dirty="0" smtClean="0">
                <a:latin typeface="Arial" panose="020B0604020202020204" pitchFamily="34" charset="0"/>
                <a:cs typeface="Arial" panose="020B0604020202020204" pitchFamily="34" charset="0"/>
              </a:rPr>
              <a:t>Tasty</a:t>
            </a:r>
          </a:p>
          <a:p>
            <a:pPr algn="ctr"/>
            <a:r>
              <a:rPr lang="en-GB" b="0" dirty="0" smtClean="0">
                <a:latin typeface="Arial" panose="020B0604020202020204" pitchFamily="34" charset="0"/>
                <a:cs typeface="Arial" panose="020B0604020202020204" pitchFamily="34" charset="0"/>
              </a:rPr>
              <a:t>Amazing</a:t>
            </a:r>
          </a:p>
          <a:p>
            <a:pPr algn="ctr"/>
            <a:r>
              <a:rPr lang="en-GB" b="0" dirty="0" smtClean="0">
                <a:latin typeface="Arial" panose="020B0604020202020204" pitchFamily="34" charset="0"/>
                <a:cs typeface="Arial" panose="020B0604020202020204" pitchFamily="34" charset="0"/>
              </a:rPr>
              <a:t>Fab</a:t>
            </a:r>
          </a:p>
          <a:p>
            <a:pPr algn="ctr"/>
            <a:r>
              <a:rPr lang="en-GB" b="0" dirty="0" smtClean="0">
                <a:latin typeface="Arial" panose="020B0604020202020204" pitchFamily="34" charset="0"/>
                <a:cs typeface="Arial" panose="020B0604020202020204" pitchFamily="34" charset="0"/>
              </a:rPr>
              <a:t>Yummy!</a:t>
            </a:r>
          </a:p>
        </p:txBody>
      </p:sp>
    </p:spTree>
    <p:extLst>
      <p:ext uri="{BB962C8B-B14F-4D97-AF65-F5344CB8AC3E}">
        <p14:creationId xmlns:p14="http://schemas.microsoft.com/office/powerpoint/2010/main" val="10885654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16000"/>
            <a:ext cx="10515600" cy="5842000"/>
          </a:xfrm>
        </p:spPr>
        <p:txBody>
          <a:bodyPr>
            <a:normAutofit/>
          </a:bodyPr>
          <a:lstStyle/>
          <a:p>
            <a:pPr marL="0" indent="0" algn="ctr">
              <a:buNone/>
            </a:pPr>
            <a:r>
              <a:rPr lang="en-GB" sz="4000" b="0" dirty="0" smtClean="0">
                <a:latin typeface="Arial" panose="020B0604020202020204" pitchFamily="34" charset="0"/>
                <a:cs typeface="Arial" panose="020B0604020202020204" pitchFamily="34" charset="0"/>
              </a:rPr>
              <a:t>We hope you enjoyed looking at all the things that we do at our school. We feel safe in school, the learning is really good, we have brilliant teachers, we have an </a:t>
            </a:r>
            <a:r>
              <a:rPr lang="en-GB" sz="4000" dirty="0" smtClean="0">
                <a:latin typeface="Arial" panose="020B0604020202020204" pitchFamily="34" charset="0"/>
                <a:cs typeface="Arial" panose="020B0604020202020204" pitchFamily="34" charset="0"/>
              </a:rPr>
              <a:t>amazing </a:t>
            </a:r>
            <a:r>
              <a:rPr lang="en-GB" sz="4000" b="0" dirty="0" smtClean="0">
                <a:latin typeface="Arial" panose="020B0604020202020204" pitchFamily="34" charset="0"/>
                <a:cs typeface="Arial" panose="020B0604020202020204" pitchFamily="34" charset="0"/>
              </a:rPr>
              <a:t>chef who cooks healthy food for us to eat, we have a gardener, </a:t>
            </a:r>
            <a:r>
              <a:rPr lang="en-GB" sz="4000" dirty="0" smtClean="0">
                <a:latin typeface="Arial" panose="020B0604020202020204" pitchFamily="34" charset="0"/>
                <a:cs typeface="Arial" panose="020B0604020202020204" pitchFamily="34" charset="0"/>
              </a:rPr>
              <a:t>who</a:t>
            </a:r>
            <a:r>
              <a:rPr lang="en-GB" sz="4000" b="0" dirty="0" smtClean="0">
                <a:latin typeface="Arial" panose="020B0604020202020204" pitchFamily="34" charset="0"/>
                <a:cs typeface="Arial" panose="020B0604020202020204" pitchFamily="34" charset="0"/>
              </a:rPr>
              <a:t> helps us grow the food we eat.  Best of all we have a helpful Head teacher, Ms Khan. </a:t>
            </a:r>
            <a:endParaRPr lang="en-GB" sz="4000" dirty="0">
              <a:latin typeface="Arial" panose="020B0604020202020204" pitchFamily="34" charset="0"/>
              <a:cs typeface="Arial" panose="020B0604020202020204" pitchFamily="34" charset="0"/>
            </a:endParaRPr>
          </a:p>
          <a:p>
            <a:pPr marL="0" indent="0" algn="ctr">
              <a:buNone/>
            </a:pPr>
            <a:r>
              <a:rPr lang="en-GB" sz="4000" b="0" dirty="0" smtClean="0">
                <a:latin typeface="Arial" panose="020B0604020202020204" pitchFamily="34" charset="0"/>
                <a:cs typeface="Arial" panose="020B0604020202020204" pitchFamily="34" charset="0"/>
              </a:rPr>
              <a:t>We hope to hear all about your school </a:t>
            </a:r>
            <a:r>
              <a:rPr lang="en-GB" sz="4000" b="0" dirty="0" smtClean="0">
                <a:latin typeface="Arial" panose="020B0604020202020204" pitchFamily="34" charset="0"/>
                <a:cs typeface="Arial" panose="020B0604020202020204" pitchFamily="34" charset="0"/>
              </a:rPr>
              <a:t>and the different things </a:t>
            </a:r>
            <a:r>
              <a:rPr lang="en-GB" sz="4000" b="0" smtClean="0">
                <a:latin typeface="Arial" panose="020B0604020202020204" pitchFamily="34" charset="0"/>
                <a:cs typeface="Arial" panose="020B0604020202020204" pitchFamily="34" charset="0"/>
              </a:rPr>
              <a:t>you learn. </a:t>
            </a:r>
            <a:endParaRPr lang="en-GB" sz="4000" b="0" dirty="0" smtClean="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1816249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863</TotalTime>
  <Words>558</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What we see on our way to school – the different paths people take  </vt:lpstr>
      <vt:lpstr>Drawings of things we see on our way to school</vt:lpstr>
      <vt:lpstr>Our school entrance and car park</vt:lpstr>
      <vt:lpstr>Weather in the UK </vt:lpstr>
      <vt:lpstr>Our school agreement  </vt:lpstr>
      <vt:lpstr>Our Learning</vt:lpstr>
      <vt:lpstr>PowerPoint Presentation</vt:lpstr>
      <vt:lpstr>PowerPoint Presentation</vt:lpstr>
      <vt:lpstr>PowerPoint Presentation</vt:lpstr>
      <vt:lpstr>PowerPoint Presentation</vt:lpstr>
      <vt:lpstr>Judo classes Everyone takes part in learning Judo</vt:lpstr>
      <vt:lpstr>Around our school you will see….</vt:lpstr>
      <vt:lpstr>PowerPoint Presentation</vt:lpstr>
      <vt:lpstr>PowerPoint Presentation</vt:lpstr>
      <vt:lpstr>Class jobs</vt:lpstr>
      <vt:lpstr>Our values</vt:lpstr>
      <vt:lpstr>PowerPoint Presentation</vt:lpstr>
      <vt:lpstr>Siva and Felipe  cook and serve our lunches</vt:lpstr>
      <vt:lpstr>Our school lunches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 about us Ash Class  Year 4 Fir Tree Junior School</dc:title>
  <dc:creator>SHillier</dc:creator>
  <cp:lastModifiedBy>Head</cp:lastModifiedBy>
  <cp:revision>37</cp:revision>
  <cp:lastPrinted>2018-06-06T12:30:31Z</cp:lastPrinted>
  <dcterms:created xsi:type="dcterms:W3CDTF">2018-06-06T10:33:13Z</dcterms:created>
  <dcterms:modified xsi:type="dcterms:W3CDTF">2018-06-25T11:47:41Z</dcterms:modified>
</cp:coreProperties>
</file>